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82" r:id="rId3"/>
  </p:sldMasterIdLst>
  <p:notesMasterIdLst>
    <p:notesMasterId r:id="rId24"/>
  </p:notesMasterIdLst>
  <p:sldIdLst>
    <p:sldId id="256" r:id="rId4"/>
    <p:sldId id="258" r:id="rId5"/>
    <p:sldId id="282" r:id="rId6"/>
    <p:sldId id="293" r:id="rId7"/>
    <p:sldId id="298" r:id="rId8"/>
    <p:sldId id="316" r:id="rId9"/>
    <p:sldId id="312" r:id="rId10"/>
    <p:sldId id="319" r:id="rId11"/>
    <p:sldId id="313" r:id="rId12"/>
    <p:sldId id="314" r:id="rId13"/>
    <p:sldId id="323" r:id="rId14"/>
    <p:sldId id="297" r:id="rId15"/>
    <p:sldId id="295" r:id="rId16"/>
    <p:sldId id="302" r:id="rId17"/>
    <p:sldId id="299" r:id="rId18"/>
    <p:sldId id="301" r:id="rId19"/>
    <p:sldId id="322" r:id="rId20"/>
    <p:sldId id="304" r:id="rId21"/>
    <p:sldId id="306" r:id="rId22"/>
    <p:sldId id="279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5"/>
    <p:restoredTop sz="63141" autoAdjust="0"/>
  </p:normalViewPr>
  <p:slideViewPr>
    <p:cSldViewPr snapToGrid="0">
      <p:cViewPr varScale="1">
        <p:scale>
          <a:sx n="72" d="100"/>
          <a:sy n="72" d="100"/>
        </p:scale>
        <p:origin x="21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58DC8-5D61-42E3-A48A-6266C9726ED1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6125C55-EC5E-4D8F-BEEF-1F331B742A97}">
      <dgm:prSet phldrT="[Metin]" custT="1"/>
      <dgm:spPr/>
      <dgm:t>
        <a:bodyPr/>
        <a:lstStyle/>
        <a:p>
          <a:r>
            <a:rPr lang="tr-TR" sz="1800" b="1" dirty="0"/>
            <a:t>1. Uygulama Fazı (2013-2018)</a:t>
          </a:r>
        </a:p>
      </dgm:t>
    </dgm:pt>
    <dgm:pt modelId="{E01C5E63-99F2-4909-921C-0E133D304104}" type="parTrans" cxnId="{86A97FE0-C3CF-4B9F-96AE-4C1BEC1BBF2F}">
      <dgm:prSet/>
      <dgm:spPr/>
      <dgm:t>
        <a:bodyPr/>
        <a:lstStyle/>
        <a:p>
          <a:endParaRPr lang="tr-TR"/>
        </a:p>
      </dgm:t>
    </dgm:pt>
    <dgm:pt modelId="{2B71BBE0-C0E5-466F-966C-D1FF63D79B6C}" type="sibTrans" cxnId="{86A97FE0-C3CF-4B9F-96AE-4C1BEC1BBF2F}">
      <dgm:prSet/>
      <dgm:spPr/>
      <dgm:t>
        <a:bodyPr/>
        <a:lstStyle/>
        <a:p>
          <a:endParaRPr lang="tr-TR"/>
        </a:p>
      </dgm:t>
    </dgm:pt>
    <dgm:pt modelId="{308ED9AC-82A4-4703-9A78-7DBA8DD7C2EC}">
      <dgm:prSet phldrT="[Metin]"/>
      <dgm:spPr/>
      <dgm:t>
        <a:bodyPr/>
        <a:lstStyle/>
        <a:p>
          <a:r>
            <a:rPr lang="tr-TR" dirty="0">
              <a:solidFill>
                <a:srgbClr val="1F4C4E"/>
              </a:solidFill>
            </a:rPr>
            <a:t>İzleme, Raporlama, Doğrulama (İRD) Sistemi Pilot Çalışmaları</a:t>
          </a:r>
        </a:p>
      </dgm:t>
    </dgm:pt>
    <dgm:pt modelId="{B53885C2-194C-408A-B405-20C1BF5ABEFF}" type="parTrans" cxnId="{DD2B1969-05C2-4890-B26F-8028CAA5D247}">
      <dgm:prSet/>
      <dgm:spPr/>
      <dgm:t>
        <a:bodyPr/>
        <a:lstStyle/>
        <a:p>
          <a:endParaRPr lang="tr-TR"/>
        </a:p>
      </dgm:t>
    </dgm:pt>
    <dgm:pt modelId="{9D405254-D2F6-421A-BD70-E97B3B79A0FB}" type="sibTrans" cxnId="{DD2B1969-05C2-4890-B26F-8028CAA5D247}">
      <dgm:prSet/>
      <dgm:spPr/>
      <dgm:t>
        <a:bodyPr/>
        <a:lstStyle/>
        <a:p>
          <a:endParaRPr lang="tr-TR"/>
        </a:p>
      </dgm:t>
    </dgm:pt>
    <dgm:pt modelId="{2E5198E3-0C77-4930-8624-DAD186AC8C84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Türkiye’de Piyasa Temelli Emisyon </a:t>
          </a:r>
          <a:r>
            <a:rPr lang="tr-TR" dirty="0" err="1">
              <a:solidFill>
                <a:schemeClr val="tx1"/>
              </a:solidFill>
            </a:rPr>
            <a:t>Azaltım</a:t>
          </a:r>
          <a:r>
            <a:rPr lang="tr-TR" dirty="0">
              <a:solidFill>
                <a:schemeClr val="tx1"/>
              </a:solidFill>
            </a:rPr>
            <a:t> Politika Seçeneklerinin Değerlendirilmesi </a:t>
          </a:r>
        </a:p>
      </dgm:t>
    </dgm:pt>
    <dgm:pt modelId="{962F9BA2-66F6-4782-811E-3EC0F9E5BC48}" type="parTrans" cxnId="{30050F0B-3184-414D-81B5-4819EBD0B726}">
      <dgm:prSet/>
      <dgm:spPr/>
      <dgm:t>
        <a:bodyPr/>
        <a:lstStyle/>
        <a:p>
          <a:endParaRPr lang="tr-TR"/>
        </a:p>
      </dgm:t>
    </dgm:pt>
    <dgm:pt modelId="{2F4BF192-297B-48F2-B721-CFF3562CB820}" type="sibTrans" cxnId="{30050F0B-3184-414D-81B5-4819EBD0B726}">
      <dgm:prSet/>
      <dgm:spPr/>
      <dgm:t>
        <a:bodyPr/>
        <a:lstStyle/>
        <a:p>
          <a:endParaRPr lang="tr-TR"/>
        </a:p>
      </dgm:t>
    </dgm:pt>
    <dgm:pt modelId="{9091B0EA-ACF4-45A7-8B44-363CA313429D}">
      <dgm:prSet phldrT="[Metin]"/>
      <dgm:spPr/>
      <dgm:t>
        <a:bodyPr/>
        <a:lstStyle/>
        <a:p>
          <a:r>
            <a:rPr lang="tr-TR" dirty="0"/>
            <a:t>Türkiye’de Karbon Fiyatlandırma Politikalarının Ekonomik, Mali ve </a:t>
          </a:r>
          <a:r>
            <a:rPr lang="tr-TR" dirty="0" err="1"/>
            <a:t>Sektörel</a:t>
          </a:r>
          <a:r>
            <a:rPr lang="tr-TR" dirty="0"/>
            <a:t> Etkilerinin Belirlenmesi </a:t>
          </a:r>
        </a:p>
      </dgm:t>
    </dgm:pt>
    <dgm:pt modelId="{474276AD-D664-43A7-A90B-F427A7E35DC6}" type="parTrans" cxnId="{C30F5F5E-DDA6-4743-9C3C-AF350B4FAE63}">
      <dgm:prSet/>
      <dgm:spPr/>
      <dgm:t>
        <a:bodyPr/>
        <a:lstStyle/>
        <a:p>
          <a:endParaRPr lang="tr-TR"/>
        </a:p>
      </dgm:t>
    </dgm:pt>
    <dgm:pt modelId="{1F28022F-9B6D-40AE-BF34-86DBFC1BA1C7}" type="sibTrans" cxnId="{C30F5F5E-DDA6-4743-9C3C-AF350B4FAE63}">
      <dgm:prSet/>
      <dgm:spPr/>
      <dgm:t>
        <a:bodyPr/>
        <a:lstStyle/>
        <a:p>
          <a:endParaRPr lang="tr-TR"/>
        </a:p>
      </dgm:t>
    </dgm:pt>
    <dgm:pt modelId="{EA49B494-59D2-42EA-A683-E78C0E4EB0F4}">
      <dgm:prSet phldrT="[Metin]"/>
      <dgm:spPr/>
      <dgm:t>
        <a:bodyPr/>
        <a:lstStyle/>
        <a:p>
          <a:r>
            <a:rPr lang="tr-TR" dirty="0"/>
            <a:t>Karbon Kaçağı (Sektörün Başka Ülkeye Kayması) Riskinin Değerlendirilmesi</a:t>
          </a:r>
          <a:endParaRPr lang="tr-TR" i="1" dirty="0"/>
        </a:p>
      </dgm:t>
    </dgm:pt>
    <dgm:pt modelId="{3F5F4632-71BF-4681-8657-7A96D98713DC}" type="parTrans" cxnId="{01A456FF-9C11-467A-8FC9-0B34AE53CE49}">
      <dgm:prSet/>
      <dgm:spPr/>
      <dgm:t>
        <a:bodyPr/>
        <a:lstStyle/>
        <a:p>
          <a:endParaRPr lang="tr-TR"/>
        </a:p>
      </dgm:t>
    </dgm:pt>
    <dgm:pt modelId="{C0CF3255-67AE-475D-9648-413709F47676}" type="sibTrans" cxnId="{01A456FF-9C11-467A-8FC9-0B34AE53CE49}">
      <dgm:prSet/>
      <dgm:spPr/>
      <dgm:t>
        <a:bodyPr/>
        <a:lstStyle/>
        <a:p>
          <a:endParaRPr lang="tr-TR"/>
        </a:p>
      </dgm:t>
    </dgm:pt>
    <dgm:pt modelId="{CF69C430-28E6-4499-AE43-08C7FB7D2126}" type="pres">
      <dgm:prSet presAssocID="{CF258DC8-5D61-42E3-A48A-6266C9726E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9DA133-29FC-4195-90D1-006FEC3B7330}" type="pres">
      <dgm:prSet presAssocID="{26125C55-EC5E-4D8F-BEEF-1F331B742A97}" presName="compNode" presStyleCnt="0"/>
      <dgm:spPr/>
    </dgm:pt>
    <dgm:pt modelId="{2877008F-749A-4731-9E46-9E44E5CAE27D}" type="pres">
      <dgm:prSet presAssocID="{26125C55-EC5E-4D8F-BEEF-1F331B742A97}" presName="aNode" presStyleLbl="bgShp" presStyleIdx="0" presStyleCnt="1" custLinFactNeighborY="-243"/>
      <dgm:spPr/>
      <dgm:t>
        <a:bodyPr/>
        <a:lstStyle/>
        <a:p>
          <a:endParaRPr lang="tr-TR"/>
        </a:p>
      </dgm:t>
    </dgm:pt>
    <dgm:pt modelId="{571B1E4B-A558-4DE1-BE77-A16BDCBB670F}" type="pres">
      <dgm:prSet presAssocID="{26125C55-EC5E-4D8F-BEEF-1F331B742A97}" presName="textNode" presStyleLbl="bgShp" presStyleIdx="0" presStyleCnt="1"/>
      <dgm:spPr/>
      <dgm:t>
        <a:bodyPr/>
        <a:lstStyle/>
        <a:p>
          <a:endParaRPr lang="tr-TR"/>
        </a:p>
      </dgm:t>
    </dgm:pt>
    <dgm:pt modelId="{AD9EE33D-F2B1-46DE-9320-931C7C561B2E}" type="pres">
      <dgm:prSet presAssocID="{26125C55-EC5E-4D8F-BEEF-1F331B742A97}" presName="compChildNode" presStyleCnt="0"/>
      <dgm:spPr/>
    </dgm:pt>
    <dgm:pt modelId="{B9D73546-86E8-4D95-BD09-F28FE3C8AF00}" type="pres">
      <dgm:prSet presAssocID="{26125C55-EC5E-4D8F-BEEF-1F331B742A97}" presName="theInnerList" presStyleCnt="0"/>
      <dgm:spPr/>
    </dgm:pt>
    <dgm:pt modelId="{7D89BACB-F37C-4C11-9636-E979AE335289}" type="pres">
      <dgm:prSet presAssocID="{308ED9AC-82A4-4703-9A78-7DBA8DD7C2E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53BBEF-497E-456D-9B82-83149BFED0A4}" type="pres">
      <dgm:prSet presAssocID="{308ED9AC-82A4-4703-9A78-7DBA8DD7C2EC}" presName="aSpace2" presStyleCnt="0"/>
      <dgm:spPr/>
    </dgm:pt>
    <dgm:pt modelId="{3C932DFC-8D12-4807-BA53-461B83A3ED7C}" type="pres">
      <dgm:prSet presAssocID="{2E5198E3-0C77-4930-8624-DAD186AC8C8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6FDF6A-D029-4BF5-9828-57E5C7E5A4DC}" type="pres">
      <dgm:prSet presAssocID="{2E5198E3-0C77-4930-8624-DAD186AC8C84}" presName="aSpace2" presStyleCnt="0"/>
      <dgm:spPr/>
    </dgm:pt>
    <dgm:pt modelId="{E8789138-8328-4C1D-9DCB-4B0BD4353606}" type="pres">
      <dgm:prSet presAssocID="{9091B0EA-ACF4-45A7-8B44-363CA313429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16CB20-1FAA-4A43-9989-75F80E35CCC9}" type="pres">
      <dgm:prSet presAssocID="{9091B0EA-ACF4-45A7-8B44-363CA313429D}" presName="aSpace2" presStyleCnt="0"/>
      <dgm:spPr/>
    </dgm:pt>
    <dgm:pt modelId="{A84635B3-AD10-473C-9EE4-EEABD1D29837}" type="pres">
      <dgm:prSet presAssocID="{EA49B494-59D2-42EA-A683-E78C0E4EB0F4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1A456FF-9C11-467A-8FC9-0B34AE53CE49}" srcId="{26125C55-EC5E-4D8F-BEEF-1F331B742A97}" destId="{EA49B494-59D2-42EA-A683-E78C0E4EB0F4}" srcOrd="3" destOrd="0" parTransId="{3F5F4632-71BF-4681-8657-7A96D98713DC}" sibTransId="{C0CF3255-67AE-475D-9648-413709F47676}"/>
    <dgm:cxn modelId="{30050F0B-3184-414D-81B5-4819EBD0B726}" srcId="{26125C55-EC5E-4D8F-BEEF-1F331B742A97}" destId="{2E5198E3-0C77-4930-8624-DAD186AC8C84}" srcOrd="1" destOrd="0" parTransId="{962F9BA2-66F6-4782-811E-3EC0F9E5BC48}" sibTransId="{2F4BF192-297B-48F2-B721-CFF3562CB820}"/>
    <dgm:cxn modelId="{86A97FE0-C3CF-4B9F-96AE-4C1BEC1BBF2F}" srcId="{CF258DC8-5D61-42E3-A48A-6266C9726ED1}" destId="{26125C55-EC5E-4D8F-BEEF-1F331B742A97}" srcOrd="0" destOrd="0" parTransId="{E01C5E63-99F2-4909-921C-0E133D304104}" sibTransId="{2B71BBE0-C0E5-466F-966C-D1FF63D79B6C}"/>
    <dgm:cxn modelId="{DD2B1969-05C2-4890-B26F-8028CAA5D247}" srcId="{26125C55-EC5E-4D8F-BEEF-1F331B742A97}" destId="{308ED9AC-82A4-4703-9A78-7DBA8DD7C2EC}" srcOrd="0" destOrd="0" parTransId="{B53885C2-194C-408A-B405-20C1BF5ABEFF}" sibTransId="{9D405254-D2F6-421A-BD70-E97B3B79A0FB}"/>
    <dgm:cxn modelId="{C2FEA0B1-27D3-4069-A968-DE6CD4063106}" type="presOf" srcId="{EA49B494-59D2-42EA-A683-E78C0E4EB0F4}" destId="{A84635B3-AD10-473C-9EE4-EEABD1D29837}" srcOrd="0" destOrd="0" presId="urn:microsoft.com/office/officeart/2005/8/layout/lProcess2"/>
    <dgm:cxn modelId="{C7F69F7A-D913-4E09-997D-BE5632A1A8DE}" type="presOf" srcId="{9091B0EA-ACF4-45A7-8B44-363CA313429D}" destId="{E8789138-8328-4C1D-9DCB-4B0BD4353606}" srcOrd="0" destOrd="0" presId="urn:microsoft.com/office/officeart/2005/8/layout/lProcess2"/>
    <dgm:cxn modelId="{0718069F-07D4-4D7E-8771-F5047E61A4F8}" type="presOf" srcId="{26125C55-EC5E-4D8F-BEEF-1F331B742A97}" destId="{571B1E4B-A558-4DE1-BE77-A16BDCBB670F}" srcOrd="1" destOrd="0" presId="urn:microsoft.com/office/officeart/2005/8/layout/lProcess2"/>
    <dgm:cxn modelId="{AEB0B802-4F60-4700-B92A-D160CD8E6692}" type="presOf" srcId="{26125C55-EC5E-4D8F-BEEF-1F331B742A97}" destId="{2877008F-749A-4731-9E46-9E44E5CAE27D}" srcOrd="0" destOrd="0" presId="urn:microsoft.com/office/officeart/2005/8/layout/lProcess2"/>
    <dgm:cxn modelId="{858270BC-AA42-4804-A8D8-3516BED00469}" type="presOf" srcId="{308ED9AC-82A4-4703-9A78-7DBA8DD7C2EC}" destId="{7D89BACB-F37C-4C11-9636-E979AE335289}" srcOrd="0" destOrd="0" presId="urn:microsoft.com/office/officeart/2005/8/layout/lProcess2"/>
    <dgm:cxn modelId="{E207231E-9C5F-440E-8241-709D6F8CAC5E}" type="presOf" srcId="{2E5198E3-0C77-4930-8624-DAD186AC8C84}" destId="{3C932DFC-8D12-4807-BA53-461B83A3ED7C}" srcOrd="0" destOrd="0" presId="urn:microsoft.com/office/officeart/2005/8/layout/lProcess2"/>
    <dgm:cxn modelId="{BDA136EB-7D2E-4C1D-B497-C91B40CBB426}" type="presOf" srcId="{CF258DC8-5D61-42E3-A48A-6266C9726ED1}" destId="{CF69C430-28E6-4499-AE43-08C7FB7D2126}" srcOrd="0" destOrd="0" presId="urn:microsoft.com/office/officeart/2005/8/layout/lProcess2"/>
    <dgm:cxn modelId="{C30F5F5E-DDA6-4743-9C3C-AF350B4FAE63}" srcId="{26125C55-EC5E-4D8F-BEEF-1F331B742A97}" destId="{9091B0EA-ACF4-45A7-8B44-363CA313429D}" srcOrd="2" destOrd="0" parTransId="{474276AD-D664-43A7-A90B-F427A7E35DC6}" sibTransId="{1F28022F-9B6D-40AE-BF34-86DBFC1BA1C7}"/>
    <dgm:cxn modelId="{2C4405DE-6423-46D9-B3C2-1E46036DA112}" type="presParOf" srcId="{CF69C430-28E6-4499-AE43-08C7FB7D2126}" destId="{399DA133-29FC-4195-90D1-006FEC3B7330}" srcOrd="0" destOrd="0" presId="urn:microsoft.com/office/officeart/2005/8/layout/lProcess2"/>
    <dgm:cxn modelId="{7187D3BB-3D7E-424E-8D27-1F508E251354}" type="presParOf" srcId="{399DA133-29FC-4195-90D1-006FEC3B7330}" destId="{2877008F-749A-4731-9E46-9E44E5CAE27D}" srcOrd="0" destOrd="0" presId="urn:microsoft.com/office/officeart/2005/8/layout/lProcess2"/>
    <dgm:cxn modelId="{D420FB03-DA1B-4E27-A917-6CA86997EF5E}" type="presParOf" srcId="{399DA133-29FC-4195-90D1-006FEC3B7330}" destId="{571B1E4B-A558-4DE1-BE77-A16BDCBB670F}" srcOrd="1" destOrd="0" presId="urn:microsoft.com/office/officeart/2005/8/layout/lProcess2"/>
    <dgm:cxn modelId="{04CD5113-9D8F-4D69-8A29-58D14843DE59}" type="presParOf" srcId="{399DA133-29FC-4195-90D1-006FEC3B7330}" destId="{AD9EE33D-F2B1-46DE-9320-931C7C561B2E}" srcOrd="2" destOrd="0" presId="urn:microsoft.com/office/officeart/2005/8/layout/lProcess2"/>
    <dgm:cxn modelId="{04A955F8-23B8-4AC4-A3AD-A9CD10F785C8}" type="presParOf" srcId="{AD9EE33D-F2B1-46DE-9320-931C7C561B2E}" destId="{B9D73546-86E8-4D95-BD09-F28FE3C8AF00}" srcOrd="0" destOrd="0" presId="urn:microsoft.com/office/officeart/2005/8/layout/lProcess2"/>
    <dgm:cxn modelId="{0BBA6D8A-51AA-411F-908A-D71EE030FF0F}" type="presParOf" srcId="{B9D73546-86E8-4D95-BD09-F28FE3C8AF00}" destId="{7D89BACB-F37C-4C11-9636-E979AE335289}" srcOrd="0" destOrd="0" presId="urn:microsoft.com/office/officeart/2005/8/layout/lProcess2"/>
    <dgm:cxn modelId="{4274D13D-5B89-477A-BCCC-32E1AF24551E}" type="presParOf" srcId="{B9D73546-86E8-4D95-BD09-F28FE3C8AF00}" destId="{3B53BBEF-497E-456D-9B82-83149BFED0A4}" srcOrd="1" destOrd="0" presId="urn:microsoft.com/office/officeart/2005/8/layout/lProcess2"/>
    <dgm:cxn modelId="{B3F0B3BB-A0DF-4FA9-B7E6-9C521394B4C1}" type="presParOf" srcId="{B9D73546-86E8-4D95-BD09-F28FE3C8AF00}" destId="{3C932DFC-8D12-4807-BA53-461B83A3ED7C}" srcOrd="2" destOrd="0" presId="urn:microsoft.com/office/officeart/2005/8/layout/lProcess2"/>
    <dgm:cxn modelId="{0B374D5C-B36B-41A1-B057-4418DD508009}" type="presParOf" srcId="{B9D73546-86E8-4D95-BD09-F28FE3C8AF00}" destId="{A66FDF6A-D029-4BF5-9828-57E5C7E5A4DC}" srcOrd="3" destOrd="0" presId="urn:microsoft.com/office/officeart/2005/8/layout/lProcess2"/>
    <dgm:cxn modelId="{1C3686A2-76DE-4484-9157-E858331E21AD}" type="presParOf" srcId="{B9D73546-86E8-4D95-BD09-F28FE3C8AF00}" destId="{E8789138-8328-4C1D-9DCB-4B0BD4353606}" srcOrd="4" destOrd="0" presId="urn:microsoft.com/office/officeart/2005/8/layout/lProcess2"/>
    <dgm:cxn modelId="{DF230946-86A8-489A-BE58-6AF8C474DA62}" type="presParOf" srcId="{B9D73546-86E8-4D95-BD09-F28FE3C8AF00}" destId="{A216CB20-1FAA-4A43-9989-75F80E35CCC9}" srcOrd="5" destOrd="0" presId="urn:microsoft.com/office/officeart/2005/8/layout/lProcess2"/>
    <dgm:cxn modelId="{B4564C87-C28E-4A8B-B5D0-298174B75C91}" type="presParOf" srcId="{B9D73546-86E8-4D95-BD09-F28FE3C8AF00}" destId="{A84635B3-AD10-473C-9EE4-EEABD1D2983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D6A41-2F11-4171-9517-07A80A4CF85B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BE25D21-2269-463B-A0D8-7F4AA94E2B35}">
      <dgm:prSet phldrT="[Metin]" custT="1"/>
      <dgm:spPr/>
      <dgm:t>
        <a:bodyPr/>
        <a:lstStyle/>
        <a:p>
          <a:r>
            <a:rPr lang="tr-TR" sz="1800" b="1" dirty="0"/>
            <a:t>2. Uygulama Fazı (2019-2021)</a:t>
          </a:r>
        </a:p>
      </dgm:t>
    </dgm:pt>
    <dgm:pt modelId="{D3C0EDFA-9278-46B6-8ED9-D9C342593CEA}" type="parTrans" cxnId="{226D3CB7-0A82-4D40-BEBF-82A984DDF040}">
      <dgm:prSet/>
      <dgm:spPr/>
      <dgm:t>
        <a:bodyPr/>
        <a:lstStyle/>
        <a:p>
          <a:endParaRPr lang="tr-TR"/>
        </a:p>
      </dgm:t>
    </dgm:pt>
    <dgm:pt modelId="{B65DC66F-1DB0-4C3A-AB37-19F95DD1A574}" type="sibTrans" cxnId="{226D3CB7-0A82-4D40-BEBF-82A984DDF040}">
      <dgm:prSet/>
      <dgm:spPr/>
      <dgm:t>
        <a:bodyPr/>
        <a:lstStyle/>
        <a:p>
          <a:endParaRPr lang="tr-TR"/>
        </a:p>
      </dgm:t>
    </dgm:pt>
    <dgm:pt modelId="{0F14618B-F4E7-4CA0-80EE-787FF68B8725}">
      <dgm:prSet phldrT="[Metin]" custT="1"/>
      <dgm:spPr/>
      <dgm:t>
        <a:bodyPr/>
        <a:lstStyle/>
        <a:p>
          <a:r>
            <a:rPr lang="tr-TR" sz="1400" dirty="0">
              <a:solidFill>
                <a:srgbClr val="1F4C4E"/>
              </a:solidFill>
            </a:rPr>
            <a:t>Yasal ve Kurumsal Altyapının Geliştirilmesi</a:t>
          </a:r>
        </a:p>
      </dgm:t>
    </dgm:pt>
    <dgm:pt modelId="{BE6EF9A1-44AF-4635-86A7-248841208AD5}" type="parTrans" cxnId="{2CF1C1B0-5470-4B2A-927D-AEF86821D76F}">
      <dgm:prSet/>
      <dgm:spPr/>
      <dgm:t>
        <a:bodyPr/>
        <a:lstStyle/>
        <a:p>
          <a:endParaRPr lang="tr-TR"/>
        </a:p>
      </dgm:t>
    </dgm:pt>
    <dgm:pt modelId="{ABC81FCA-A8B6-4259-A311-F5E126D9F265}" type="sibTrans" cxnId="{2CF1C1B0-5470-4B2A-927D-AEF86821D76F}">
      <dgm:prSet/>
      <dgm:spPr/>
      <dgm:t>
        <a:bodyPr/>
        <a:lstStyle/>
        <a:p>
          <a:endParaRPr lang="tr-TR"/>
        </a:p>
      </dgm:t>
    </dgm:pt>
    <dgm:pt modelId="{3A7CF090-3D5A-4B34-A35A-E51F6BD1DF13}">
      <dgm:prSet phldrT="[Metin]" custT="1"/>
      <dgm:spPr/>
      <dgm:t>
        <a:bodyPr/>
        <a:lstStyle/>
        <a:p>
          <a:r>
            <a:rPr lang="tr-TR" sz="1200" dirty="0"/>
            <a:t>Pilot ETS Simülasyonu Uygulaması</a:t>
          </a:r>
        </a:p>
      </dgm:t>
    </dgm:pt>
    <dgm:pt modelId="{CC853706-41AF-480C-AA3A-A40C519FD098}" type="parTrans" cxnId="{4A175E23-DDB9-4884-B63A-77443DD691F7}">
      <dgm:prSet/>
      <dgm:spPr/>
      <dgm:t>
        <a:bodyPr/>
        <a:lstStyle/>
        <a:p>
          <a:endParaRPr lang="tr-TR"/>
        </a:p>
      </dgm:t>
    </dgm:pt>
    <dgm:pt modelId="{0EDFFCAF-42BA-4F7A-A8C7-18C89E818433}" type="sibTrans" cxnId="{4A175E23-DDB9-4884-B63A-77443DD691F7}">
      <dgm:prSet/>
      <dgm:spPr/>
      <dgm:t>
        <a:bodyPr/>
        <a:lstStyle/>
        <a:p>
          <a:endParaRPr lang="tr-TR"/>
        </a:p>
      </dgm:t>
    </dgm:pt>
    <dgm:pt modelId="{F541318C-3053-47C8-9FF8-9199B1E2DBCC}">
      <dgm:prSet custT="1"/>
      <dgm:spPr/>
      <dgm:t>
        <a:bodyPr/>
        <a:lstStyle/>
        <a:p>
          <a:r>
            <a:rPr lang="tr-TR" sz="1200" dirty="0"/>
            <a:t>Pilot ETS Kayıt Sistemi Yazılımı</a:t>
          </a:r>
          <a:endParaRPr lang="tr-TR" sz="1200" dirty="0">
            <a:effectLst/>
          </a:endParaRPr>
        </a:p>
      </dgm:t>
    </dgm:pt>
    <dgm:pt modelId="{D83E5C06-666E-4E95-912D-628686D4293F}" type="parTrans" cxnId="{BBC7A946-A6AA-4231-B8C8-206A98FBA270}">
      <dgm:prSet/>
      <dgm:spPr/>
      <dgm:t>
        <a:bodyPr/>
        <a:lstStyle/>
        <a:p>
          <a:endParaRPr lang="tr-TR"/>
        </a:p>
      </dgm:t>
    </dgm:pt>
    <dgm:pt modelId="{48FC46F6-02ED-4852-87A3-941F05628A52}" type="sibTrans" cxnId="{BBC7A946-A6AA-4231-B8C8-206A98FBA270}">
      <dgm:prSet/>
      <dgm:spPr/>
      <dgm:t>
        <a:bodyPr/>
        <a:lstStyle/>
        <a:p>
          <a:endParaRPr lang="tr-TR"/>
        </a:p>
      </dgm:t>
    </dgm:pt>
    <dgm:pt modelId="{10F0A1EF-7853-4011-9E98-F32B9B90CFDB}">
      <dgm:prSet custT="1"/>
      <dgm:spPr/>
      <dgm:t>
        <a:bodyPr/>
        <a:lstStyle/>
        <a:p>
          <a:r>
            <a:rPr lang="tr-TR" sz="1200" dirty="0"/>
            <a:t>Paris Anlaşması Madde 6 Piyasa Mekanizmalarının Değerlendirilmesi</a:t>
          </a:r>
          <a:endParaRPr lang="tr-TR" sz="1200" dirty="0">
            <a:effectLst/>
          </a:endParaRPr>
        </a:p>
      </dgm:t>
    </dgm:pt>
    <dgm:pt modelId="{490F16B3-7483-4AE7-BFF2-F70EAEC6AEAC}" type="parTrans" cxnId="{9DD03D67-258A-4DE5-8BB3-0BFBD6D5652F}">
      <dgm:prSet/>
      <dgm:spPr/>
      <dgm:t>
        <a:bodyPr/>
        <a:lstStyle/>
        <a:p>
          <a:endParaRPr lang="tr-TR"/>
        </a:p>
      </dgm:t>
    </dgm:pt>
    <dgm:pt modelId="{8598EB40-8EA7-4057-8E05-9B5BCD5D9503}" type="sibTrans" cxnId="{9DD03D67-258A-4DE5-8BB3-0BFBD6D5652F}">
      <dgm:prSet/>
      <dgm:spPr/>
      <dgm:t>
        <a:bodyPr/>
        <a:lstStyle/>
        <a:p>
          <a:endParaRPr lang="tr-TR"/>
        </a:p>
      </dgm:t>
    </dgm:pt>
    <dgm:pt modelId="{74223E1A-91EE-47D2-95E3-AFE6955C2BAF}">
      <dgm:prSet phldrT="[Metin]" custT="1"/>
      <dgm:spPr/>
      <dgm:t>
        <a:bodyPr/>
        <a:lstStyle/>
        <a:p>
          <a:r>
            <a:rPr lang="tr-TR" sz="1200" dirty="0">
              <a:solidFill>
                <a:schemeClr val="tx1"/>
              </a:solidFill>
            </a:rPr>
            <a:t>Emisyon Üst Sınırının Belirlenmesi ve Ulusal Tahsisat Planının Geliştirilmesi</a:t>
          </a:r>
        </a:p>
      </dgm:t>
    </dgm:pt>
    <dgm:pt modelId="{2B5181D1-E162-4232-BAEA-2737C8966064}" type="parTrans" cxnId="{CD4C576D-1FCA-4F04-9E12-170D18FCEDBF}">
      <dgm:prSet/>
      <dgm:spPr/>
      <dgm:t>
        <a:bodyPr/>
        <a:lstStyle/>
        <a:p>
          <a:endParaRPr lang="tr-TR"/>
        </a:p>
      </dgm:t>
    </dgm:pt>
    <dgm:pt modelId="{8EAFC2F3-9D0F-4372-9BED-DDEB6D0F7687}" type="sibTrans" cxnId="{CD4C576D-1FCA-4F04-9E12-170D18FCEDBF}">
      <dgm:prSet/>
      <dgm:spPr/>
      <dgm:t>
        <a:bodyPr/>
        <a:lstStyle/>
        <a:p>
          <a:endParaRPr lang="tr-TR"/>
        </a:p>
      </dgm:t>
    </dgm:pt>
    <dgm:pt modelId="{F5A482AF-0A56-473C-9845-F9149CCD8059}" type="pres">
      <dgm:prSet presAssocID="{70ED6A41-2F11-4171-9517-07A80A4CF85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A600396-12B6-4D47-BD9E-D6D53E3FCD82}" type="pres">
      <dgm:prSet presAssocID="{2BE25D21-2269-463B-A0D8-7F4AA94E2B35}" presName="compNode" presStyleCnt="0"/>
      <dgm:spPr/>
    </dgm:pt>
    <dgm:pt modelId="{4FDB1F2F-354E-4416-A472-0D898EF4D206}" type="pres">
      <dgm:prSet presAssocID="{2BE25D21-2269-463B-A0D8-7F4AA94E2B35}" presName="aNode" presStyleLbl="bgShp" presStyleIdx="0" presStyleCnt="1" custLinFactNeighborX="11020" custLinFactNeighborY="-920"/>
      <dgm:spPr/>
      <dgm:t>
        <a:bodyPr/>
        <a:lstStyle/>
        <a:p>
          <a:endParaRPr lang="tr-TR"/>
        </a:p>
      </dgm:t>
    </dgm:pt>
    <dgm:pt modelId="{F1108096-4354-4332-927B-EBA7DAA4F762}" type="pres">
      <dgm:prSet presAssocID="{2BE25D21-2269-463B-A0D8-7F4AA94E2B35}" presName="textNode" presStyleLbl="bgShp" presStyleIdx="0" presStyleCnt="1"/>
      <dgm:spPr/>
      <dgm:t>
        <a:bodyPr/>
        <a:lstStyle/>
        <a:p>
          <a:endParaRPr lang="tr-TR"/>
        </a:p>
      </dgm:t>
    </dgm:pt>
    <dgm:pt modelId="{E73A163F-C1ED-4DFD-A997-6723BF4207D0}" type="pres">
      <dgm:prSet presAssocID="{2BE25D21-2269-463B-A0D8-7F4AA94E2B35}" presName="compChildNode" presStyleCnt="0"/>
      <dgm:spPr/>
    </dgm:pt>
    <dgm:pt modelId="{BF5D392B-C5E0-4DDD-AF7C-0E02323BE35E}" type="pres">
      <dgm:prSet presAssocID="{2BE25D21-2269-463B-A0D8-7F4AA94E2B35}" presName="theInnerList" presStyleCnt="0"/>
      <dgm:spPr/>
    </dgm:pt>
    <dgm:pt modelId="{B094DB91-BD34-4EB2-87B9-A06D412EFC30}" type="pres">
      <dgm:prSet presAssocID="{0F14618B-F4E7-4CA0-80EE-787FF68B8725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6486F8-64E1-4045-BB7E-E3966CD40AA8}" type="pres">
      <dgm:prSet presAssocID="{0F14618B-F4E7-4CA0-80EE-787FF68B8725}" presName="aSpace2" presStyleCnt="0"/>
      <dgm:spPr/>
    </dgm:pt>
    <dgm:pt modelId="{94EA2F97-0425-46F2-BDF9-FBE2CD768F8E}" type="pres">
      <dgm:prSet presAssocID="{74223E1A-91EE-47D2-95E3-AFE6955C2BA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8694BB-277A-4497-9A93-2EA8CAF078E9}" type="pres">
      <dgm:prSet presAssocID="{74223E1A-91EE-47D2-95E3-AFE6955C2BAF}" presName="aSpace2" presStyleCnt="0"/>
      <dgm:spPr/>
    </dgm:pt>
    <dgm:pt modelId="{60A9358F-AA4A-4B87-841D-508222D422AA}" type="pres">
      <dgm:prSet presAssocID="{3A7CF090-3D5A-4B34-A35A-E51F6BD1DF13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BB7422-35E8-490C-B7D6-3DB91F3D99C6}" type="pres">
      <dgm:prSet presAssocID="{3A7CF090-3D5A-4B34-A35A-E51F6BD1DF13}" presName="aSpace2" presStyleCnt="0"/>
      <dgm:spPr/>
    </dgm:pt>
    <dgm:pt modelId="{6C70E009-9802-4AE8-855E-619878A2350A}" type="pres">
      <dgm:prSet presAssocID="{F541318C-3053-47C8-9FF8-9199B1E2DBCC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7E4E26-C3D2-434E-95AD-B831BF8345F4}" type="pres">
      <dgm:prSet presAssocID="{F541318C-3053-47C8-9FF8-9199B1E2DBCC}" presName="aSpace2" presStyleCnt="0"/>
      <dgm:spPr/>
    </dgm:pt>
    <dgm:pt modelId="{DF090C2A-2ABA-41B0-B74E-8FA769D674F9}" type="pres">
      <dgm:prSet presAssocID="{10F0A1EF-7853-4011-9E98-F32B9B90CFDB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617A7C3-4309-48E3-BED4-082843074EEA}" type="presOf" srcId="{74223E1A-91EE-47D2-95E3-AFE6955C2BAF}" destId="{94EA2F97-0425-46F2-BDF9-FBE2CD768F8E}" srcOrd="0" destOrd="0" presId="urn:microsoft.com/office/officeart/2005/8/layout/lProcess2"/>
    <dgm:cxn modelId="{FEFD5B85-8A2B-4030-8454-87376727879B}" type="presOf" srcId="{70ED6A41-2F11-4171-9517-07A80A4CF85B}" destId="{F5A482AF-0A56-473C-9845-F9149CCD8059}" srcOrd="0" destOrd="0" presId="urn:microsoft.com/office/officeart/2005/8/layout/lProcess2"/>
    <dgm:cxn modelId="{C45A843D-B975-4D7D-99A3-2E2DF1435EE4}" type="presOf" srcId="{2BE25D21-2269-463B-A0D8-7F4AA94E2B35}" destId="{F1108096-4354-4332-927B-EBA7DAA4F762}" srcOrd="1" destOrd="0" presId="urn:microsoft.com/office/officeart/2005/8/layout/lProcess2"/>
    <dgm:cxn modelId="{226D3CB7-0A82-4D40-BEBF-82A984DDF040}" srcId="{70ED6A41-2F11-4171-9517-07A80A4CF85B}" destId="{2BE25D21-2269-463B-A0D8-7F4AA94E2B35}" srcOrd="0" destOrd="0" parTransId="{D3C0EDFA-9278-46B6-8ED9-D9C342593CEA}" sibTransId="{B65DC66F-1DB0-4C3A-AB37-19F95DD1A574}"/>
    <dgm:cxn modelId="{1ED45861-BFDC-45D6-AC63-B5B98D5419BD}" type="presOf" srcId="{10F0A1EF-7853-4011-9E98-F32B9B90CFDB}" destId="{DF090C2A-2ABA-41B0-B74E-8FA769D674F9}" srcOrd="0" destOrd="0" presId="urn:microsoft.com/office/officeart/2005/8/layout/lProcess2"/>
    <dgm:cxn modelId="{2CF1C1B0-5470-4B2A-927D-AEF86821D76F}" srcId="{2BE25D21-2269-463B-A0D8-7F4AA94E2B35}" destId="{0F14618B-F4E7-4CA0-80EE-787FF68B8725}" srcOrd="0" destOrd="0" parTransId="{BE6EF9A1-44AF-4635-86A7-248841208AD5}" sibTransId="{ABC81FCA-A8B6-4259-A311-F5E126D9F265}"/>
    <dgm:cxn modelId="{2C141E30-8E96-4235-AA58-72D86E57083D}" type="presOf" srcId="{0F14618B-F4E7-4CA0-80EE-787FF68B8725}" destId="{B094DB91-BD34-4EB2-87B9-A06D412EFC30}" srcOrd="0" destOrd="0" presId="urn:microsoft.com/office/officeart/2005/8/layout/lProcess2"/>
    <dgm:cxn modelId="{CD4C576D-1FCA-4F04-9E12-170D18FCEDBF}" srcId="{2BE25D21-2269-463B-A0D8-7F4AA94E2B35}" destId="{74223E1A-91EE-47D2-95E3-AFE6955C2BAF}" srcOrd="1" destOrd="0" parTransId="{2B5181D1-E162-4232-BAEA-2737C8966064}" sibTransId="{8EAFC2F3-9D0F-4372-9BED-DDEB6D0F7687}"/>
    <dgm:cxn modelId="{E428C96B-3907-43C1-BF67-8DB87A315235}" type="presOf" srcId="{3A7CF090-3D5A-4B34-A35A-E51F6BD1DF13}" destId="{60A9358F-AA4A-4B87-841D-508222D422AA}" srcOrd="0" destOrd="0" presId="urn:microsoft.com/office/officeart/2005/8/layout/lProcess2"/>
    <dgm:cxn modelId="{1404E3BD-5DC2-4107-9AE0-A263AD93DF15}" type="presOf" srcId="{2BE25D21-2269-463B-A0D8-7F4AA94E2B35}" destId="{4FDB1F2F-354E-4416-A472-0D898EF4D206}" srcOrd="0" destOrd="0" presId="urn:microsoft.com/office/officeart/2005/8/layout/lProcess2"/>
    <dgm:cxn modelId="{BBC7A946-A6AA-4231-B8C8-206A98FBA270}" srcId="{2BE25D21-2269-463B-A0D8-7F4AA94E2B35}" destId="{F541318C-3053-47C8-9FF8-9199B1E2DBCC}" srcOrd="3" destOrd="0" parTransId="{D83E5C06-666E-4E95-912D-628686D4293F}" sibTransId="{48FC46F6-02ED-4852-87A3-941F05628A52}"/>
    <dgm:cxn modelId="{71B37B75-ECC0-4B3D-9B26-E5FF3C1F73AB}" type="presOf" srcId="{F541318C-3053-47C8-9FF8-9199B1E2DBCC}" destId="{6C70E009-9802-4AE8-855E-619878A2350A}" srcOrd="0" destOrd="0" presId="urn:microsoft.com/office/officeart/2005/8/layout/lProcess2"/>
    <dgm:cxn modelId="{9DD03D67-258A-4DE5-8BB3-0BFBD6D5652F}" srcId="{2BE25D21-2269-463B-A0D8-7F4AA94E2B35}" destId="{10F0A1EF-7853-4011-9E98-F32B9B90CFDB}" srcOrd="4" destOrd="0" parTransId="{490F16B3-7483-4AE7-BFF2-F70EAEC6AEAC}" sibTransId="{8598EB40-8EA7-4057-8E05-9B5BCD5D9503}"/>
    <dgm:cxn modelId="{4A175E23-DDB9-4884-B63A-77443DD691F7}" srcId="{2BE25D21-2269-463B-A0D8-7F4AA94E2B35}" destId="{3A7CF090-3D5A-4B34-A35A-E51F6BD1DF13}" srcOrd="2" destOrd="0" parTransId="{CC853706-41AF-480C-AA3A-A40C519FD098}" sibTransId="{0EDFFCAF-42BA-4F7A-A8C7-18C89E818433}"/>
    <dgm:cxn modelId="{421B44B1-7707-474B-8131-6972AA8417EF}" type="presParOf" srcId="{F5A482AF-0A56-473C-9845-F9149CCD8059}" destId="{DA600396-12B6-4D47-BD9E-D6D53E3FCD82}" srcOrd="0" destOrd="0" presId="urn:microsoft.com/office/officeart/2005/8/layout/lProcess2"/>
    <dgm:cxn modelId="{01104FF8-B586-483F-B274-01C1F1A305F9}" type="presParOf" srcId="{DA600396-12B6-4D47-BD9E-D6D53E3FCD82}" destId="{4FDB1F2F-354E-4416-A472-0D898EF4D206}" srcOrd="0" destOrd="0" presId="urn:microsoft.com/office/officeart/2005/8/layout/lProcess2"/>
    <dgm:cxn modelId="{8C0BFAB2-0A9B-48A4-940A-2623F37D87BB}" type="presParOf" srcId="{DA600396-12B6-4D47-BD9E-D6D53E3FCD82}" destId="{F1108096-4354-4332-927B-EBA7DAA4F762}" srcOrd="1" destOrd="0" presId="urn:microsoft.com/office/officeart/2005/8/layout/lProcess2"/>
    <dgm:cxn modelId="{AF1B5C8A-E976-4548-9B60-EB9D4AD43B67}" type="presParOf" srcId="{DA600396-12B6-4D47-BD9E-D6D53E3FCD82}" destId="{E73A163F-C1ED-4DFD-A997-6723BF4207D0}" srcOrd="2" destOrd="0" presId="urn:microsoft.com/office/officeart/2005/8/layout/lProcess2"/>
    <dgm:cxn modelId="{07DDF978-F705-4AFE-8009-EB690137A0F6}" type="presParOf" srcId="{E73A163F-C1ED-4DFD-A997-6723BF4207D0}" destId="{BF5D392B-C5E0-4DDD-AF7C-0E02323BE35E}" srcOrd="0" destOrd="0" presId="urn:microsoft.com/office/officeart/2005/8/layout/lProcess2"/>
    <dgm:cxn modelId="{1B753249-6204-478B-9AE3-09093FD2171A}" type="presParOf" srcId="{BF5D392B-C5E0-4DDD-AF7C-0E02323BE35E}" destId="{B094DB91-BD34-4EB2-87B9-A06D412EFC30}" srcOrd="0" destOrd="0" presId="urn:microsoft.com/office/officeart/2005/8/layout/lProcess2"/>
    <dgm:cxn modelId="{01C4BE57-E909-4C61-AD10-73D9B35B1928}" type="presParOf" srcId="{BF5D392B-C5E0-4DDD-AF7C-0E02323BE35E}" destId="{146486F8-64E1-4045-BB7E-E3966CD40AA8}" srcOrd="1" destOrd="0" presId="urn:microsoft.com/office/officeart/2005/8/layout/lProcess2"/>
    <dgm:cxn modelId="{150B6B5B-04DC-4E69-8102-C8EABA4FEF3C}" type="presParOf" srcId="{BF5D392B-C5E0-4DDD-AF7C-0E02323BE35E}" destId="{94EA2F97-0425-46F2-BDF9-FBE2CD768F8E}" srcOrd="2" destOrd="0" presId="urn:microsoft.com/office/officeart/2005/8/layout/lProcess2"/>
    <dgm:cxn modelId="{372B74C5-A889-4AFC-98E7-972952130C5D}" type="presParOf" srcId="{BF5D392B-C5E0-4DDD-AF7C-0E02323BE35E}" destId="{DC8694BB-277A-4497-9A93-2EA8CAF078E9}" srcOrd="3" destOrd="0" presId="urn:microsoft.com/office/officeart/2005/8/layout/lProcess2"/>
    <dgm:cxn modelId="{0F342F89-4A77-4AB4-A764-0D1691BECFED}" type="presParOf" srcId="{BF5D392B-C5E0-4DDD-AF7C-0E02323BE35E}" destId="{60A9358F-AA4A-4B87-841D-508222D422AA}" srcOrd="4" destOrd="0" presId="urn:microsoft.com/office/officeart/2005/8/layout/lProcess2"/>
    <dgm:cxn modelId="{FEB5B450-9566-4DAF-8774-53195E51C369}" type="presParOf" srcId="{BF5D392B-C5E0-4DDD-AF7C-0E02323BE35E}" destId="{E0BB7422-35E8-490C-B7D6-3DB91F3D99C6}" srcOrd="5" destOrd="0" presId="urn:microsoft.com/office/officeart/2005/8/layout/lProcess2"/>
    <dgm:cxn modelId="{069BED44-ADB7-45D6-8EA9-8A8C9EBDF894}" type="presParOf" srcId="{BF5D392B-C5E0-4DDD-AF7C-0E02323BE35E}" destId="{6C70E009-9802-4AE8-855E-619878A2350A}" srcOrd="6" destOrd="0" presId="urn:microsoft.com/office/officeart/2005/8/layout/lProcess2"/>
    <dgm:cxn modelId="{4EF9EBAA-A476-4CC5-ADF8-E31DCE664329}" type="presParOf" srcId="{BF5D392B-C5E0-4DDD-AF7C-0E02323BE35E}" destId="{397E4E26-C3D2-434E-95AD-B831BF8345F4}" srcOrd="7" destOrd="0" presId="urn:microsoft.com/office/officeart/2005/8/layout/lProcess2"/>
    <dgm:cxn modelId="{2DD993AC-C2CB-4D1C-988E-852AA7353D23}" type="presParOf" srcId="{BF5D392B-C5E0-4DDD-AF7C-0E02323BE35E}" destId="{DF090C2A-2ABA-41B0-B74E-8FA769D674F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7008F-749A-4731-9E46-9E44E5CAE27D}">
      <dsp:nvSpPr>
        <dsp:cNvPr id="0" name=""/>
        <dsp:cNvSpPr/>
      </dsp:nvSpPr>
      <dsp:spPr>
        <a:xfrm>
          <a:off x="0" y="0"/>
          <a:ext cx="5225627" cy="34201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/>
            <a:t>1. Uygulama Fazı (2013-2018)</a:t>
          </a:r>
        </a:p>
      </dsp:txBody>
      <dsp:txXfrm>
        <a:off x="0" y="0"/>
        <a:ext cx="5225627" cy="1026035"/>
      </dsp:txXfrm>
    </dsp:sp>
    <dsp:sp modelId="{7D89BACB-F37C-4C11-9636-E979AE335289}">
      <dsp:nvSpPr>
        <dsp:cNvPr id="0" name=""/>
        <dsp:cNvSpPr/>
      </dsp:nvSpPr>
      <dsp:spPr>
        <a:xfrm>
          <a:off x="522562" y="1026118"/>
          <a:ext cx="4180501" cy="498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rgbClr val="1F4C4E"/>
              </a:solidFill>
            </a:rPr>
            <a:t>İzleme, Raporlama, Doğrulama (İRD) Sistemi Pilot Çalışmaları</a:t>
          </a:r>
        </a:p>
      </dsp:txBody>
      <dsp:txXfrm>
        <a:off x="537155" y="1040711"/>
        <a:ext cx="4151315" cy="469052"/>
      </dsp:txXfrm>
    </dsp:sp>
    <dsp:sp modelId="{3C932DFC-8D12-4807-BA53-461B83A3ED7C}">
      <dsp:nvSpPr>
        <dsp:cNvPr id="0" name=""/>
        <dsp:cNvSpPr/>
      </dsp:nvSpPr>
      <dsp:spPr>
        <a:xfrm>
          <a:off x="522562" y="1601009"/>
          <a:ext cx="4180501" cy="498238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tx1"/>
              </a:solidFill>
            </a:rPr>
            <a:t>Türkiye’de Piyasa Temelli Emisyon </a:t>
          </a:r>
          <a:r>
            <a:rPr lang="tr-TR" sz="1400" kern="1200" dirty="0" err="1">
              <a:solidFill>
                <a:schemeClr val="tx1"/>
              </a:solidFill>
            </a:rPr>
            <a:t>Azaltım</a:t>
          </a:r>
          <a:r>
            <a:rPr lang="tr-TR" sz="1400" kern="1200" dirty="0">
              <a:solidFill>
                <a:schemeClr val="tx1"/>
              </a:solidFill>
            </a:rPr>
            <a:t> Politika Seçeneklerinin Değerlendirilmesi </a:t>
          </a:r>
        </a:p>
      </dsp:txBody>
      <dsp:txXfrm>
        <a:off x="537155" y="1615602"/>
        <a:ext cx="4151315" cy="469052"/>
      </dsp:txXfrm>
    </dsp:sp>
    <dsp:sp modelId="{E8789138-8328-4C1D-9DCB-4B0BD4353606}">
      <dsp:nvSpPr>
        <dsp:cNvPr id="0" name=""/>
        <dsp:cNvSpPr/>
      </dsp:nvSpPr>
      <dsp:spPr>
        <a:xfrm>
          <a:off x="522562" y="2175899"/>
          <a:ext cx="4180501" cy="498238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Türkiye’de Karbon Fiyatlandırma Politikalarının Ekonomik, Mali ve </a:t>
          </a:r>
          <a:r>
            <a:rPr lang="tr-TR" sz="1400" kern="1200" dirty="0" err="1"/>
            <a:t>Sektörel</a:t>
          </a:r>
          <a:r>
            <a:rPr lang="tr-TR" sz="1400" kern="1200" dirty="0"/>
            <a:t> Etkilerinin Belirlenmesi </a:t>
          </a:r>
        </a:p>
      </dsp:txBody>
      <dsp:txXfrm>
        <a:off x="537155" y="2190492"/>
        <a:ext cx="4151315" cy="469052"/>
      </dsp:txXfrm>
    </dsp:sp>
    <dsp:sp modelId="{A84635B3-AD10-473C-9EE4-EEABD1D29837}">
      <dsp:nvSpPr>
        <dsp:cNvPr id="0" name=""/>
        <dsp:cNvSpPr/>
      </dsp:nvSpPr>
      <dsp:spPr>
        <a:xfrm>
          <a:off x="522562" y="2750790"/>
          <a:ext cx="4180501" cy="4982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Karbon Kaçağı (Sektörün Başka Ülkeye Kayması) Riskinin Değerlendirilmesi</a:t>
          </a:r>
          <a:endParaRPr lang="tr-TR" sz="1400" i="1" kern="1200" dirty="0"/>
        </a:p>
      </dsp:txBody>
      <dsp:txXfrm>
        <a:off x="537155" y="2765383"/>
        <a:ext cx="4151315" cy="469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B1F2F-354E-4416-A472-0D898EF4D206}">
      <dsp:nvSpPr>
        <dsp:cNvPr id="0" name=""/>
        <dsp:cNvSpPr/>
      </dsp:nvSpPr>
      <dsp:spPr>
        <a:xfrm>
          <a:off x="4765" y="0"/>
          <a:ext cx="4875460" cy="34201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/>
            <a:t>2. Uygulama Fazı (2019-2021)</a:t>
          </a:r>
        </a:p>
      </dsp:txBody>
      <dsp:txXfrm>
        <a:off x="4765" y="0"/>
        <a:ext cx="4875460" cy="1026035"/>
      </dsp:txXfrm>
    </dsp:sp>
    <dsp:sp modelId="{B094DB91-BD34-4EB2-87B9-A06D412EFC30}">
      <dsp:nvSpPr>
        <dsp:cNvPr id="0" name=""/>
        <dsp:cNvSpPr/>
      </dsp:nvSpPr>
      <dsp:spPr>
        <a:xfrm>
          <a:off x="489928" y="1026682"/>
          <a:ext cx="3900368" cy="395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rgbClr val="1F4C4E"/>
              </a:solidFill>
            </a:rPr>
            <a:t>Yasal ve Kurumsal Altyapının Geliştirilmesi</a:t>
          </a:r>
        </a:p>
      </dsp:txBody>
      <dsp:txXfrm>
        <a:off x="501516" y="1038270"/>
        <a:ext cx="3877192" cy="372483"/>
      </dsp:txXfrm>
    </dsp:sp>
    <dsp:sp modelId="{94EA2F97-0425-46F2-BDF9-FBE2CD768F8E}">
      <dsp:nvSpPr>
        <dsp:cNvPr id="0" name=""/>
        <dsp:cNvSpPr/>
      </dsp:nvSpPr>
      <dsp:spPr>
        <a:xfrm>
          <a:off x="489928" y="1483213"/>
          <a:ext cx="3900368" cy="395659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>
              <a:solidFill>
                <a:schemeClr val="tx1"/>
              </a:solidFill>
            </a:rPr>
            <a:t>Emisyon Üst Sınırının Belirlenmesi ve Ulusal Tahsisat Planının Geliştirilmesi</a:t>
          </a:r>
        </a:p>
      </dsp:txBody>
      <dsp:txXfrm>
        <a:off x="501516" y="1494801"/>
        <a:ext cx="3877192" cy="372483"/>
      </dsp:txXfrm>
    </dsp:sp>
    <dsp:sp modelId="{60A9358F-AA4A-4B87-841D-508222D422AA}">
      <dsp:nvSpPr>
        <dsp:cNvPr id="0" name=""/>
        <dsp:cNvSpPr/>
      </dsp:nvSpPr>
      <dsp:spPr>
        <a:xfrm>
          <a:off x="489928" y="1939743"/>
          <a:ext cx="3900368" cy="395659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Pilot ETS Simülasyonu Uygulaması</a:t>
          </a:r>
        </a:p>
      </dsp:txBody>
      <dsp:txXfrm>
        <a:off x="501516" y="1951331"/>
        <a:ext cx="3877192" cy="372483"/>
      </dsp:txXfrm>
    </dsp:sp>
    <dsp:sp modelId="{6C70E009-9802-4AE8-855E-619878A2350A}">
      <dsp:nvSpPr>
        <dsp:cNvPr id="0" name=""/>
        <dsp:cNvSpPr/>
      </dsp:nvSpPr>
      <dsp:spPr>
        <a:xfrm>
          <a:off x="489928" y="2396274"/>
          <a:ext cx="3900368" cy="395659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Pilot ETS Kayıt Sistemi Yazılımı</a:t>
          </a:r>
          <a:endParaRPr lang="tr-TR" sz="1200" kern="1200" dirty="0">
            <a:effectLst/>
          </a:endParaRPr>
        </a:p>
      </dsp:txBody>
      <dsp:txXfrm>
        <a:off x="501516" y="2407862"/>
        <a:ext cx="3877192" cy="372483"/>
      </dsp:txXfrm>
    </dsp:sp>
    <dsp:sp modelId="{DF090C2A-2ABA-41B0-B74E-8FA769D674F9}">
      <dsp:nvSpPr>
        <dsp:cNvPr id="0" name=""/>
        <dsp:cNvSpPr/>
      </dsp:nvSpPr>
      <dsp:spPr>
        <a:xfrm>
          <a:off x="489928" y="2852805"/>
          <a:ext cx="3900368" cy="39565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Paris Anlaşması Madde 6 Piyasa Mekanizmalarının Değerlendirilmesi</a:t>
          </a:r>
          <a:endParaRPr lang="tr-TR" sz="1200" kern="1200" dirty="0">
            <a:effectLst/>
          </a:endParaRPr>
        </a:p>
      </dsp:txBody>
      <dsp:txXfrm>
        <a:off x="501516" y="2864393"/>
        <a:ext cx="3877192" cy="372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72B0B-89C2-554A-81A9-4C1EC21206A8}" type="datetimeFigureOut">
              <a:rPr lang="tr-TR" smtClean="0"/>
              <a:t>20.07.2023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30709-4248-E94D-A6AF-42E4E98A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60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0709-4248-E94D-A6AF-42E4E98A9B5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088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77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50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1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2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2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7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4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9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0709-4248-E94D-A6AF-42E4E98A9B5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52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0709-4248-E94D-A6AF-42E4E98A9B5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69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0709-4248-E94D-A6AF-42E4E98A9B5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99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A912-830F-4873-8127-11189063140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1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8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00B70-CE44-D640-B2ED-170B1F1C9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529B-5B61-24BA-0601-D0E4D4C38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E5764-4C62-9FF6-7CE7-439AC143D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9F1FE-F844-7166-0473-368A76F1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B8AE2-2302-6ADD-CE6C-5E8CC4AF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B19C6-74A7-94F5-FB58-60CB3947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2BA48BCF-DC14-FA90-8E8C-59948EDBA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7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7216-D114-61AB-77AA-6B0E622A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9EB39-F2E9-F87B-83DD-580EFFDAC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9D080-AEF2-667D-DE1B-3F02409E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12258-C923-4D1D-A376-02FB978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4FFB-255E-A1B7-662E-C0236A94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136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35DBD-263D-DD60-71D9-CAC5C09B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A6571-6217-E14F-FA96-FAB46EFA5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4C489-C186-6771-D694-00F1B340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C1947-92EF-7CE8-CC41-CDF43D4D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00BB8-B54A-3129-C316-E973F821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867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4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080DD4B4-6CBC-E913-90B1-DF1E0E1A3DA7}"/>
              </a:ext>
            </a:extLst>
          </p:cNvPr>
          <p:cNvSpPr/>
          <p:nvPr userDrawn="1"/>
        </p:nvSpPr>
        <p:spPr>
          <a:xfrm rot="16200000">
            <a:off x="6412832" y="300792"/>
            <a:ext cx="5309937" cy="62483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3493CC-DEE1-1D1B-FA07-31F695B13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914398"/>
            <a:ext cx="6096001" cy="5029204"/>
          </a:xfrm>
          <a:custGeom>
            <a:avLst/>
            <a:gdLst>
              <a:gd name="connsiteX0" fmla="*/ 2514603 w 6096001"/>
              <a:gd name="connsiteY0" fmla="*/ 0 h 5029204"/>
              <a:gd name="connsiteX1" fmla="*/ 6096001 w 6096001"/>
              <a:gd name="connsiteY1" fmla="*/ 1 h 5029204"/>
              <a:gd name="connsiteX2" fmla="*/ 6096001 w 6096001"/>
              <a:gd name="connsiteY2" fmla="*/ 5029204 h 5029204"/>
              <a:gd name="connsiteX3" fmla="*/ 2514603 w 6096001"/>
              <a:gd name="connsiteY3" fmla="*/ 5029204 h 5029204"/>
              <a:gd name="connsiteX4" fmla="*/ 0 w 6096001"/>
              <a:gd name="connsiteY4" fmla="*/ 2514602 h 5029204"/>
              <a:gd name="connsiteX5" fmla="*/ 2514603 w 6096001"/>
              <a:gd name="connsiteY5" fmla="*/ 0 h 502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1" h="5029204">
                <a:moveTo>
                  <a:pt x="2514603" y="0"/>
                </a:moveTo>
                <a:cubicBezTo>
                  <a:pt x="3708401" y="0"/>
                  <a:pt x="4902201" y="1"/>
                  <a:pt x="6096001" y="1"/>
                </a:cubicBezTo>
                <a:lnTo>
                  <a:pt x="6096001" y="5029204"/>
                </a:lnTo>
                <a:lnTo>
                  <a:pt x="2514603" y="5029204"/>
                </a:lnTo>
                <a:cubicBezTo>
                  <a:pt x="1125826" y="5029204"/>
                  <a:pt x="0" y="3903378"/>
                  <a:pt x="0" y="2514602"/>
                </a:cubicBezTo>
                <a:cubicBezTo>
                  <a:pt x="0" y="1125826"/>
                  <a:pt x="1125826" y="0"/>
                  <a:pt x="251460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6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43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4EF2BB-A980-415E-6E86-24BBBE9DB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A38331-8C4D-EA1A-4F72-F47FE8BB4E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47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3AA88A-8E40-6BB5-DE83-FCCAF13CFD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1" y="914400"/>
            <a:ext cx="4365811" cy="5955280"/>
          </a:xfrm>
          <a:custGeom>
            <a:avLst/>
            <a:gdLst>
              <a:gd name="connsiteX0" fmla="*/ 1163576 w 4365811"/>
              <a:gd name="connsiteY0" fmla="*/ 0 h 5955280"/>
              <a:gd name="connsiteX1" fmla="*/ 3202235 w 4365811"/>
              <a:gd name="connsiteY1" fmla="*/ 0 h 5955280"/>
              <a:gd name="connsiteX2" fmla="*/ 4365811 w 4365811"/>
              <a:gd name="connsiteY2" fmla="*/ 1163576 h 5955280"/>
              <a:gd name="connsiteX3" fmla="*/ 4365811 w 4365811"/>
              <a:gd name="connsiteY3" fmla="*/ 5955280 h 5955280"/>
              <a:gd name="connsiteX4" fmla="*/ 0 w 4365811"/>
              <a:gd name="connsiteY4" fmla="*/ 5955280 h 5955280"/>
              <a:gd name="connsiteX5" fmla="*/ 0 w 4365811"/>
              <a:gd name="connsiteY5" fmla="*/ 1163576 h 5955280"/>
              <a:gd name="connsiteX6" fmla="*/ 1163576 w 4365811"/>
              <a:gd name="connsiteY6" fmla="*/ 0 h 595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811" h="5955280">
                <a:moveTo>
                  <a:pt x="1163576" y="0"/>
                </a:moveTo>
                <a:lnTo>
                  <a:pt x="3202235" y="0"/>
                </a:lnTo>
                <a:cubicBezTo>
                  <a:pt x="3844860" y="0"/>
                  <a:pt x="4365811" y="520951"/>
                  <a:pt x="4365811" y="1163576"/>
                </a:cubicBezTo>
                <a:lnTo>
                  <a:pt x="4365811" y="5955280"/>
                </a:lnTo>
                <a:lnTo>
                  <a:pt x="0" y="5955280"/>
                </a:lnTo>
                <a:lnTo>
                  <a:pt x="0" y="1163576"/>
                </a:lnTo>
                <a:cubicBezTo>
                  <a:pt x="0" y="520951"/>
                  <a:pt x="520951" y="0"/>
                  <a:pt x="116357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DAFD96-638B-D7DB-A008-D882D4E002AB}"/>
              </a:ext>
            </a:extLst>
          </p:cNvPr>
          <p:cNvSpPr/>
          <p:nvPr userDrawn="1"/>
        </p:nvSpPr>
        <p:spPr>
          <a:xfrm>
            <a:off x="-1" y="914400"/>
            <a:ext cx="478971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92A634-A505-3A44-22A7-DDB9DF79C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8483" y="914400"/>
            <a:ext cx="2768436" cy="5943599"/>
          </a:xfrm>
          <a:custGeom>
            <a:avLst/>
            <a:gdLst>
              <a:gd name="connsiteX0" fmla="*/ 0 w 2768436"/>
              <a:gd name="connsiteY0" fmla="*/ 0 h 5943599"/>
              <a:gd name="connsiteX1" fmla="*/ 1947235 w 2768436"/>
              <a:gd name="connsiteY1" fmla="*/ 0 h 5943599"/>
              <a:gd name="connsiteX2" fmla="*/ 2768436 w 2768436"/>
              <a:gd name="connsiteY2" fmla="*/ 821201 h 5943599"/>
              <a:gd name="connsiteX3" fmla="*/ 2768436 w 2768436"/>
              <a:gd name="connsiteY3" fmla="*/ 5943599 h 5943599"/>
              <a:gd name="connsiteX4" fmla="*/ 0 w 2768436"/>
              <a:gd name="connsiteY4" fmla="*/ 5943599 h 594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436" h="5943599">
                <a:moveTo>
                  <a:pt x="0" y="0"/>
                </a:moveTo>
                <a:lnTo>
                  <a:pt x="1947235" y="0"/>
                </a:lnTo>
                <a:cubicBezTo>
                  <a:pt x="2400772" y="0"/>
                  <a:pt x="2768436" y="367664"/>
                  <a:pt x="2768436" y="821201"/>
                </a:cubicBezTo>
                <a:lnTo>
                  <a:pt x="2768436" y="5943599"/>
                </a:lnTo>
                <a:lnTo>
                  <a:pt x="0" y="59435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EF7CE8-9766-5F14-1903-A5FDDA5324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7769"/>
            <a:ext cx="4195483" cy="6923868"/>
          </a:xfrm>
          <a:custGeom>
            <a:avLst/>
            <a:gdLst>
              <a:gd name="connsiteX0" fmla="*/ 0 w 4195483"/>
              <a:gd name="connsiteY0" fmla="*/ 0 h 6923868"/>
              <a:gd name="connsiteX1" fmla="*/ 4195483 w 4195483"/>
              <a:gd name="connsiteY1" fmla="*/ 0 h 6923868"/>
              <a:gd name="connsiteX2" fmla="*/ 4195483 w 4195483"/>
              <a:gd name="connsiteY2" fmla="*/ 6923868 h 6923868"/>
              <a:gd name="connsiteX3" fmla="*/ 0 w 4195483"/>
              <a:gd name="connsiteY3" fmla="*/ 6923868 h 692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5483" h="6923868">
                <a:moveTo>
                  <a:pt x="0" y="0"/>
                </a:moveTo>
                <a:lnTo>
                  <a:pt x="4195483" y="0"/>
                </a:lnTo>
                <a:lnTo>
                  <a:pt x="4195483" y="6923868"/>
                </a:lnTo>
                <a:lnTo>
                  <a:pt x="0" y="69238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000-E359-3C74-961F-81FC14AC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49E28-E87D-E17D-86B8-E66E07B52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CD52F-B87A-854A-F552-FA3D10DD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904EC-E8C2-0046-7D38-22B070D9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35482-A28F-FC2C-E1AB-DCC38298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7339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9C95D5-CBB6-6B6A-7645-B6DA78D58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497179" cy="5200597"/>
          </a:xfrm>
          <a:custGeom>
            <a:avLst/>
            <a:gdLst>
              <a:gd name="connsiteX0" fmla="*/ 1272693 w 3497179"/>
              <a:gd name="connsiteY0" fmla="*/ 0 h 5200597"/>
              <a:gd name="connsiteX1" fmla="*/ 3497179 w 3497179"/>
              <a:gd name="connsiteY1" fmla="*/ 0 h 5200597"/>
              <a:gd name="connsiteX2" fmla="*/ 3497179 w 3497179"/>
              <a:gd name="connsiteY2" fmla="*/ 3927904 h 5200597"/>
              <a:gd name="connsiteX3" fmla="*/ 2224486 w 3497179"/>
              <a:gd name="connsiteY3" fmla="*/ 5200597 h 5200597"/>
              <a:gd name="connsiteX4" fmla="*/ 0 w 3497179"/>
              <a:gd name="connsiteY4" fmla="*/ 5200597 h 5200597"/>
              <a:gd name="connsiteX5" fmla="*/ 0 w 3497179"/>
              <a:gd name="connsiteY5" fmla="*/ 1272693 h 5200597"/>
              <a:gd name="connsiteX6" fmla="*/ 1272693 w 3497179"/>
              <a:gd name="connsiteY6" fmla="*/ 0 h 520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179" h="5200597">
                <a:moveTo>
                  <a:pt x="1272693" y="0"/>
                </a:moveTo>
                <a:lnTo>
                  <a:pt x="3497179" y="0"/>
                </a:lnTo>
                <a:lnTo>
                  <a:pt x="3497179" y="3927904"/>
                </a:lnTo>
                <a:cubicBezTo>
                  <a:pt x="3497179" y="4630793"/>
                  <a:pt x="2927375" y="5200597"/>
                  <a:pt x="2224486" y="5200597"/>
                </a:cubicBezTo>
                <a:lnTo>
                  <a:pt x="0" y="5200597"/>
                </a:lnTo>
                <a:lnTo>
                  <a:pt x="0" y="1272693"/>
                </a:lnTo>
                <a:cubicBezTo>
                  <a:pt x="0" y="569804"/>
                  <a:pt x="569804" y="0"/>
                  <a:pt x="127269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69BDCD-D8FB-FF19-597B-A5F01117C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58451" y="4032354"/>
            <a:ext cx="9833548" cy="2825646"/>
          </a:xfrm>
          <a:custGeom>
            <a:avLst/>
            <a:gdLst>
              <a:gd name="connsiteX0" fmla="*/ 0 w 9833548"/>
              <a:gd name="connsiteY0" fmla="*/ 0 h 2825646"/>
              <a:gd name="connsiteX1" fmla="*/ 9833548 w 9833548"/>
              <a:gd name="connsiteY1" fmla="*/ 0 h 2825646"/>
              <a:gd name="connsiteX2" fmla="*/ 9833548 w 9833548"/>
              <a:gd name="connsiteY2" fmla="*/ 2825646 h 2825646"/>
              <a:gd name="connsiteX3" fmla="*/ 0 w 9833548"/>
              <a:gd name="connsiteY3" fmla="*/ 2825646 h 282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3548" h="2825646">
                <a:moveTo>
                  <a:pt x="0" y="0"/>
                </a:moveTo>
                <a:lnTo>
                  <a:pt x="9833548" y="0"/>
                </a:lnTo>
                <a:lnTo>
                  <a:pt x="9833548" y="2825646"/>
                </a:lnTo>
                <a:lnTo>
                  <a:pt x="0" y="282564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080DD4B4-6CBC-E913-90B1-DF1E0E1A3DA7}"/>
              </a:ext>
            </a:extLst>
          </p:cNvPr>
          <p:cNvSpPr/>
          <p:nvPr userDrawn="1"/>
        </p:nvSpPr>
        <p:spPr>
          <a:xfrm rot="16200000">
            <a:off x="6412832" y="300792"/>
            <a:ext cx="5309937" cy="62483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3493CC-DEE1-1D1B-FA07-31F695B13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914398"/>
            <a:ext cx="6096001" cy="5029204"/>
          </a:xfrm>
          <a:custGeom>
            <a:avLst/>
            <a:gdLst>
              <a:gd name="connsiteX0" fmla="*/ 2514603 w 6096001"/>
              <a:gd name="connsiteY0" fmla="*/ 0 h 5029204"/>
              <a:gd name="connsiteX1" fmla="*/ 6096001 w 6096001"/>
              <a:gd name="connsiteY1" fmla="*/ 1 h 5029204"/>
              <a:gd name="connsiteX2" fmla="*/ 6096001 w 6096001"/>
              <a:gd name="connsiteY2" fmla="*/ 5029204 h 5029204"/>
              <a:gd name="connsiteX3" fmla="*/ 2514603 w 6096001"/>
              <a:gd name="connsiteY3" fmla="*/ 5029204 h 5029204"/>
              <a:gd name="connsiteX4" fmla="*/ 0 w 6096001"/>
              <a:gd name="connsiteY4" fmla="*/ 2514602 h 5029204"/>
              <a:gd name="connsiteX5" fmla="*/ 2514603 w 6096001"/>
              <a:gd name="connsiteY5" fmla="*/ 0 h 502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1" h="5029204">
                <a:moveTo>
                  <a:pt x="2514603" y="0"/>
                </a:moveTo>
                <a:cubicBezTo>
                  <a:pt x="3708401" y="0"/>
                  <a:pt x="4902201" y="1"/>
                  <a:pt x="6096001" y="1"/>
                </a:cubicBezTo>
                <a:lnTo>
                  <a:pt x="6096001" y="5029204"/>
                </a:lnTo>
                <a:lnTo>
                  <a:pt x="2514603" y="5029204"/>
                </a:lnTo>
                <a:cubicBezTo>
                  <a:pt x="1125826" y="5029204"/>
                  <a:pt x="0" y="3903378"/>
                  <a:pt x="0" y="2514602"/>
                </a:cubicBezTo>
                <a:cubicBezTo>
                  <a:pt x="0" y="1125826"/>
                  <a:pt x="1125826" y="0"/>
                  <a:pt x="251460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714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7939E1-E961-CC91-4875-3EC77BB9547D}"/>
              </a:ext>
            </a:extLst>
          </p:cNvPr>
          <p:cNvSpPr/>
          <p:nvPr userDrawn="1"/>
        </p:nvSpPr>
        <p:spPr>
          <a:xfrm rot="16200000">
            <a:off x="4659293" y="-674710"/>
            <a:ext cx="2873416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6C428F-46A3-4FED-D43C-78DD0D409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428" y="2509283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C2FC59-3498-640B-FAF0-7EAAAA02B6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4047" y="2509284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F0469FC-140A-20E6-856F-A386059713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6196" y="2509284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39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91BC5D-ECC2-92C8-86AF-7E931BA15D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914401"/>
            <a:ext cx="5510198" cy="2514599"/>
          </a:xfrm>
          <a:custGeom>
            <a:avLst/>
            <a:gdLst>
              <a:gd name="connsiteX0" fmla="*/ 0 w 5510198"/>
              <a:gd name="connsiteY0" fmla="*/ 0 h 2514599"/>
              <a:gd name="connsiteX1" fmla="*/ 4252898 w 5510198"/>
              <a:gd name="connsiteY1" fmla="*/ 0 h 2514599"/>
              <a:gd name="connsiteX2" fmla="*/ 5510198 w 5510198"/>
              <a:gd name="connsiteY2" fmla="*/ 1257300 h 2514599"/>
              <a:gd name="connsiteX3" fmla="*/ 5510197 w 5510198"/>
              <a:gd name="connsiteY3" fmla="*/ 2514599 h 2514599"/>
              <a:gd name="connsiteX4" fmla="*/ 0 w 5510198"/>
              <a:gd name="connsiteY4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0198" h="2514599">
                <a:moveTo>
                  <a:pt x="0" y="0"/>
                </a:moveTo>
                <a:lnTo>
                  <a:pt x="4252898" y="0"/>
                </a:lnTo>
                <a:cubicBezTo>
                  <a:pt x="4947286" y="0"/>
                  <a:pt x="5510198" y="562912"/>
                  <a:pt x="5510198" y="1257300"/>
                </a:cubicBezTo>
                <a:cubicBezTo>
                  <a:pt x="5510198" y="1676400"/>
                  <a:pt x="5510197" y="2095499"/>
                  <a:pt x="5510197" y="2514599"/>
                </a:cubicBezTo>
                <a:lnTo>
                  <a:pt x="0" y="25145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37171E-75DF-D5E6-FF85-9CF7ACFF02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6016" y="1564903"/>
            <a:ext cx="3303087" cy="5287947"/>
          </a:xfrm>
          <a:custGeom>
            <a:avLst/>
            <a:gdLst>
              <a:gd name="connsiteX0" fmla="*/ 1356214 w 3303087"/>
              <a:gd name="connsiteY0" fmla="*/ 0 h 5287947"/>
              <a:gd name="connsiteX1" fmla="*/ 3303087 w 3303087"/>
              <a:gd name="connsiteY1" fmla="*/ 0 h 5287947"/>
              <a:gd name="connsiteX2" fmla="*/ 3303087 w 3303087"/>
              <a:gd name="connsiteY2" fmla="*/ 5287947 h 5287947"/>
              <a:gd name="connsiteX3" fmla="*/ 0 w 3303087"/>
              <a:gd name="connsiteY3" fmla="*/ 5287947 h 5287947"/>
              <a:gd name="connsiteX4" fmla="*/ 0 w 3303087"/>
              <a:gd name="connsiteY4" fmla="*/ 1356214 h 5287947"/>
              <a:gd name="connsiteX5" fmla="*/ 1356214 w 3303087"/>
              <a:gd name="connsiteY5" fmla="*/ 0 h 528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087" h="5287947">
                <a:moveTo>
                  <a:pt x="1356214" y="0"/>
                </a:moveTo>
                <a:lnTo>
                  <a:pt x="3303087" y="0"/>
                </a:lnTo>
                <a:lnTo>
                  <a:pt x="3303087" y="5287947"/>
                </a:lnTo>
                <a:lnTo>
                  <a:pt x="0" y="5287947"/>
                </a:lnTo>
                <a:lnTo>
                  <a:pt x="0" y="1356214"/>
                </a:lnTo>
                <a:cubicBezTo>
                  <a:pt x="0" y="607198"/>
                  <a:pt x="607198" y="0"/>
                  <a:pt x="135621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86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95E320-16CD-5477-EB52-50EA5EA155F9}"/>
              </a:ext>
            </a:extLst>
          </p:cNvPr>
          <p:cNvSpPr/>
          <p:nvPr userDrawn="1"/>
        </p:nvSpPr>
        <p:spPr>
          <a:xfrm>
            <a:off x="7743824" y="1"/>
            <a:ext cx="4448176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BEDD64-5B63-505C-04FE-EFF2CF6CD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7535" y="914401"/>
            <a:ext cx="6091966" cy="2891616"/>
          </a:xfrm>
          <a:custGeom>
            <a:avLst/>
            <a:gdLst>
              <a:gd name="connsiteX0" fmla="*/ 0 w 6091966"/>
              <a:gd name="connsiteY0" fmla="*/ 0 h 2891616"/>
              <a:gd name="connsiteX1" fmla="*/ 4646158 w 6091966"/>
              <a:gd name="connsiteY1" fmla="*/ 0 h 2891616"/>
              <a:gd name="connsiteX2" fmla="*/ 6091966 w 6091966"/>
              <a:gd name="connsiteY2" fmla="*/ 1445808 h 2891616"/>
              <a:gd name="connsiteX3" fmla="*/ 6091966 w 6091966"/>
              <a:gd name="connsiteY3" fmla="*/ 2891616 h 2891616"/>
              <a:gd name="connsiteX4" fmla="*/ 1445809 w 6091966"/>
              <a:gd name="connsiteY4" fmla="*/ 2891616 h 2891616"/>
              <a:gd name="connsiteX5" fmla="*/ 0 w 6091966"/>
              <a:gd name="connsiteY5" fmla="*/ 1445808 h 28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966" h="2891616">
                <a:moveTo>
                  <a:pt x="0" y="0"/>
                </a:moveTo>
                <a:lnTo>
                  <a:pt x="4646158" y="0"/>
                </a:lnTo>
                <a:cubicBezTo>
                  <a:pt x="5444656" y="0"/>
                  <a:pt x="6091966" y="647309"/>
                  <a:pt x="6091966" y="1445808"/>
                </a:cubicBezTo>
                <a:lnTo>
                  <a:pt x="6091966" y="2891616"/>
                </a:lnTo>
                <a:lnTo>
                  <a:pt x="1445809" y="2891616"/>
                </a:lnTo>
                <a:cubicBezTo>
                  <a:pt x="647310" y="2891616"/>
                  <a:pt x="0" y="2244306"/>
                  <a:pt x="0" y="14458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A755A1-596B-B568-D6D1-0BF6A9766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726443"/>
            <a:ext cx="5753100" cy="3405114"/>
          </a:xfrm>
          <a:custGeom>
            <a:avLst/>
            <a:gdLst>
              <a:gd name="connsiteX0" fmla="*/ 0 w 5753100"/>
              <a:gd name="connsiteY0" fmla="*/ 0 h 3405114"/>
              <a:gd name="connsiteX1" fmla="*/ 4050543 w 5753100"/>
              <a:gd name="connsiteY1" fmla="*/ 0 h 3405114"/>
              <a:gd name="connsiteX2" fmla="*/ 5753100 w 5753100"/>
              <a:gd name="connsiteY2" fmla="*/ 1702557 h 3405114"/>
              <a:gd name="connsiteX3" fmla="*/ 4050543 w 5753100"/>
              <a:gd name="connsiteY3" fmla="*/ 3405114 h 3405114"/>
              <a:gd name="connsiteX4" fmla="*/ 0 w 5753100"/>
              <a:gd name="connsiteY4" fmla="*/ 3405114 h 340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3100" h="3405114">
                <a:moveTo>
                  <a:pt x="0" y="0"/>
                </a:moveTo>
                <a:lnTo>
                  <a:pt x="4050543" y="0"/>
                </a:lnTo>
                <a:cubicBezTo>
                  <a:pt x="4990839" y="0"/>
                  <a:pt x="5753100" y="762261"/>
                  <a:pt x="5753100" y="1702557"/>
                </a:cubicBezTo>
                <a:cubicBezTo>
                  <a:pt x="5753100" y="2642853"/>
                  <a:pt x="4990839" y="3405114"/>
                  <a:pt x="4050543" y="3405114"/>
                </a:cubicBezTo>
                <a:lnTo>
                  <a:pt x="0" y="34051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4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A3FE2-4F97-D56E-935E-009BF6D381D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CC9C1E-AB36-EA6A-BB99-31B7D865EB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0438" y="1267362"/>
            <a:ext cx="1739996" cy="1739996"/>
          </a:xfrm>
          <a:custGeom>
            <a:avLst/>
            <a:gdLst>
              <a:gd name="connsiteX0" fmla="*/ 869998 w 1739996"/>
              <a:gd name="connsiteY0" fmla="*/ 0 h 1739996"/>
              <a:gd name="connsiteX1" fmla="*/ 1739996 w 1739996"/>
              <a:gd name="connsiteY1" fmla="*/ 869998 h 1739996"/>
              <a:gd name="connsiteX2" fmla="*/ 869998 w 1739996"/>
              <a:gd name="connsiteY2" fmla="*/ 1739996 h 1739996"/>
              <a:gd name="connsiteX3" fmla="*/ 0 w 1739996"/>
              <a:gd name="connsiteY3" fmla="*/ 869998 h 1739996"/>
              <a:gd name="connsiteX4" fmla="*/ 869998 w 1739996"/>
              <a:gd name="connsiteY4" fmla="*/ 0 h 17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996" h="1739996">
                <a:moveTo>
                  <a:pt x="869998" y="0"/>
                </a:moveTo>
                <a:cubicBezTo>
                  <a:pt x="1350485" y="0"/>
                  <a:pt x="1739996" y="389511"/>
                  <a:pt x="1739996" y="869998"/>
                </a:cubicBezTo>
                <a:cubicBezTo>
                  <a:pt x="1739996" y="1350485"/>
                  <a:pt x="1350485" y="1739996"/>
                  <a:pt x="869998" y="1739996"/>
                </a:cubicBezTo>
                <a:cubicBezTo>
                  <a:pt x="389511" y="1739996"/>
                  <a:pt x="0" y="1350485"/>
                  <a:pt x="0" y="869998"/>
                </a:cubicBezTo>
                <a:cubicBezTo>
                  <a:pt x="0" y="389511"/>
                  <a:pt x="389511" y="0"/>
                  <a:pt x="8699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2CC6E2D-A589-6D73-E522-F7DE6C5643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0438" y="3850640"/>
            <a:ext cx="1739996" cy="1739996"/>
          </a:xfrm>
          <a:custGeom>
            <a:avLst/>
            <a:gdLst>
              <a:gd name="connsiteX0" fmla="*/ 869998 w 1739996"/>
              <a:gd name="connsiteY0" fmla="*/ 0 h 1739996"/>
              <a:gd name="connsiteX1" fmla="*/ 1739996 w 1739996"/>
              <a:gd name="connsiteY1" fmla="*/ 869998 h 1739996"/>
              <a:gd name="connsiteX2" fmla="*/ 869998 w 1739996"/>
              <a:gd name="connsiteY2" fmla="*/ 1739996 h 1739996"/>
              <a:gd name="connsiteX3" fmla="*/ 0 w 1739996"/>
              <a:gd name="connsiteY3" fmla="*/ 869998 h 1739996"/>
              <a:gd name="connsiteX4" fmla="*/ 869998 w 1739996"/>
              <a:gd name="connsiteY4" fmla="*/ 0 h 17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996" h="1739996">
                <a:moveTo>
                  <a:pt x="869998" y="0"/>
                </a:moveTo>
                <a:cubicBezTo>
                  <a:pt x="1350485" y="0"/>
                  <a:pt x="1739996" y="389511"/>
                  <a:pt x="1739996" y="869998"/>
                </a:cubicBezTo>
                <a:cubicBezTo>
                  <a:pt x="1739996" y="1350485"/>
                  <a:pt x="1350485" y="1739996"/>
                  <a:pt x="869998" y="1739996"/>
                </a:cubicBezTo>
                <a:cubicBezTo>
                  <a:pt x="389511" y="1739996"/>
                  <a:pt x="0" y="1350485"/>
                  <a:pt x="0" y="869998"/>
                </a:cubicBezTo>
                <a:cubicBezTo>
                  <a:pt x="0" y="389511"/>
                  <a:pt x="389511" y="0"/>
                  <a:pt x="8699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2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9E9634-D09F-DB12-AFCD-2ACB50824762}"/>
              </a:ext>
            </a:extLst>
          </p:cNvPr>
          <p:cNvSpPr/>
          <p:nvPr userDrawn="1"/>
        </p:nvSpPr>
        <p:spPr>
          <a:xfrm>
            <a:off x="1" y="3938335"/>
            <a:ext cx="6438900" cy="2125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FEC6B6-C493-9BD7-771F-D0D54C6888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7532" y="3429000"/>
            <a:ext cx="7044466" cy="2891616"/>
          </a:xfrm>
          <a:custGeom>
            <a:avLst/>
            <a:gdLst>
              <a:gd name="connsiteX0" fmla="*/ 1 w 7044466"/>
              <a:gd name="connsiteY0" fmla="*/ 0 h 2891616"/>
              <a:gd name="connsiteX1" fmla="*/ 5598658 w 7044466"/>
              <a:gd name="connsiteY1" fmla="*/ 0 h 2891616"/>
              <a:gd name="connsiteX2" fmla="*/ 7044466 w 7044466"/>
              <a:gd name="connsiteY2" fmla="*/ 1445809 h 2891616"/>
              <a:gd name="connsiteX3" fmla="*/ 7044466 w 7044466"/>
              <a:gd name="connsiteY3" fmla="*/ 2891616 h 2891616"/>
              <a:gd name="connsiteX4" fmla="*/ 1445808 w 7044466"/>
              <a:gd name="connsiteY4" fmla="*/ 2891616 h 2891616"/>
              <a:gd name="connsiteX5" fmla="*/ 0 w 7044466"/>
              <a:gd name="connsiteY5" fmla="*/ 1445808 h 28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4466" h="2891616">
                <a:moveTo>
                  <a:pt x="1" y="0"/>
                </a:moveTo>
                <a:lnTo>
                  <a:pt x="5598658" y="0"/>
                </a:lnTo>
                <a:cubicBezTo>
                  <a:pt x="6397156" y="0"/>
                  <a:pt x="7044466" y="647310"/>
                  <a:pt x="7044466" y="1445809"/>
                </a:cubicBezTo>
                <a:lnTo>
                  <a:pt x="7044466" y="2891616"/>
                </a:lnTo>
                <a:lnTo>
                  <a:pt x="1445808" y="2891616"/>
                </a:lnTo>
                <a:cubicBezTo>
                  <a:pt x="647310" y="2891616"/>
                  <a:pt x="0" y="2244306"/>
                  <a:pt x="0" y="14458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A21A47-54B2-AE28-EC86-CC40F6712B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1100" y="936055"/>
            <a:ext cx="3304672" cy="4985888"/>
          </a:xfrm>
          <a:custGeom>
            <a:avLst/>
            <a:gdLst>
              <a:gd name="connsiteX0" fmla="*/ 1652336 w 3304672"/>
              <a:gd name="connsiteY0" fmla="*/ 0 h 4985888"/>
              <a:gd name="connsiteX1" fmla="*/ 3304672 w 3304672"/>
              <a:gd name="connsiteY1" fmla="*/ 1652336 h 4985888"/>
              <a:gd name="connsiteX2" fmla="*/ 3304672 w 3304672"/>
              <a:gd name="connsiteY2" fmla="*/ 3333552 h 4985888"/>
              <a:gd name="connsiteX3" fmla="*/ 1652336 w 3304672"/>
              <a:gd name="connsiteY3" fmla="*/ 4985888 h 4985888"/>
              <a:gd name="connsiteX4" fmla="*/ 0 w 3304672"/>
              <a:gd name="connsiteY4" fmla="*/ 3333552 h 4985888"/>
              <a:gd name="connsiteX5" fmla="*/ 0 w 3304672"/>
              <a:gd name="connsiteY5" fmla="*/ 1652336 h 4985888"/>
              <a:gd name="connsiteX6" fmla="*/ 1652336 w 3304672"/>
              <a:gd name="connsiteY6" fmla="*/ 0 h 49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4672" h="4985888">
                <a:moveTo>
                  <a:pt x="1652336" y="0"/>
                </a:moveTo>
                <a:cubicBezTo>
                  <a:pt x="2564896" y="0"/>
                  <a:pt x="3304672" y="739776"/>
                  <a:pt x="3304672" y="1652336"/>
                </a:cubicBezTo>
                <a:lnTo>
                  <a:pt x="3304672" y="3333552"/>
                </a:lnTo>
                <a:cubicBezTo>
                  <a:pt x="3304672" y="4246112"/>
                  <a:pt x="2564896" y="4985888"/>
                  <a:pt x="1652336" y="4985888"/>
                </a:cubicBezTo>
                <a:cubicBezTo>
                  <a:pt x="739776" y="4985888"/>
                  <a:pt x="0" y="4246112"/>
                  <a:pt x="0" y="3333552"/>
                </a:cubicBezTo>
                <a:lnTo>
                  <a:pt x="0" y="1652336"/>
                </a:lnTo>
                <a:cubicBezTo>
                  <a:pt x="0" y="739776"/>
                  <a:pt x="739776" y="0"/>
                  <a:pt x="165233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647B-F1A9-0E3F-8240-375AB52F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7A6D5-FC51-689A-27DC-8B3681C49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E58D-CC95-E654-14BA-BA29F6F0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BFB32-2572-02F8-C696-A02EA346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DCD4B-B040-58A3-DA41-0DD2A850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7363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2DA63-B6C6-2E93-96AF-D1EC03BFD9AE}"/>
              </a:ext>
            </a:extLst>
          </p:cNvPr>
          <p:cNvSpPr/>
          <p:nvPr userDrawn="1"/>
        </p:nvSpPr>
        <p:spPr>
          <a:xfrm>
            <a:off x="0" y="0"/>
            <a:ext cx="4096512" cy="5131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1E3E68-7203-4E8E-9CF8-E6E879C250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499" y="3429000"/>
            <a:ext cx="5801227" cy="3429000"/>
          </a:xfrm>
          <a:custGeom>
            <a:avLst/>
            <a:gdLst>
              <a:gd name="connsiteX0" fmla="*/ 0 w 5801227"/>
              <a:gd name="connsiteY0" fmla="*/ 0 h 3429000"/>
              <a:gd name="connsiteX1" fmla="*/ 4377883 w 5801227"/>
              <a:gd name="connsiteY1" fmla="*/ 0 h 3429000"/>
              <a:gd name="connsiteX2" fmla="*/ 5801227 w 5801227"/>
              <a:gd name="connsiteY2" fmla="*/ 1423344 h 3429000"/>
              <a:gd name="connsiteX3" fmla="*/ 5801227 w 5801227"/>
              <a:gd name="connsiteY3" fmla="*/ 3429000 h 3429000"/>
              <a:gd name="connsiteX4" fmla="*/ 0 w 5801227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227" h="3429000">
                <a:moveTo>
                  <a:pt x="0" y="0"/>
                </a:moveTo>
                <a:lnTo>
                  <a:pt x="4377883" y="0"/>
                </a:lnTo>
                <a:cubicBezTo>
                  <a:pt x="5163974" y="0"/>
                  <a:pt x="5801227" y="637253"/>
                  <a:pt x="5801227" y="1423344"/>
                </a:cubicBezTo>
                <a:lnTo>
                  <a:pt x="580122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14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56341" y="729341"/>
            <a:ext cx="6139545" cy="5399316"/>
          </a:xfrm>
          <a:custGeom>
            <a:avLst/>
            <a:gdLst>
              <a:gd name="connsiteX0" fmla="*/ 0 w 6139545"/>
              <a:gd name="connsiteY0" fmla="*/ 827450 h 5399316"/>
              <a:gd name="connsiteX1" fmla="*/ 2091605 w 6139545"/>
              <a:gd name="connsiteY1" fmla="*/ 827450 h 5399316"/>
              <a:gd name="connsiteX2" fmla="*/ 3079331 w 6139545"/>
              <a:gd name="connsiteY2" fmla="*/ 2699658 h 5399316"/>
              <a:gd name="connsiteX3" fmla="*/ 2091605 w 6139545"/>
              <a:gd name="connsiteY3" fmla="*/ 4571866 h 5399316"/>
              <a:gd name="connsiteX4" fmla="*/ 0 w 6139545"/>
              <a:gd name="connsiteY4" fmla="*/ 4571866 h 5399316"/>
              <a:gd name="connsiteX5" fmla="*/ 987726 w 6139545"/>
              <a:gd name="connsiteY5" fmla="*/ 2699658 h 5399316"/>
              <a:gd name="connsiteX6" fmla="*/ 1699258 w 6139545"/>
              <a:gd name="connsiteY6" fmla="*/ 0 h 5399316"/>
              <a:gd name="connsiteX7" fmla="*/ 4715279 w 6139545"/>
              <a:gd name="connsiteY7" fmla="*/ 0 h 5399316"/>
              <a:gd name="connsiteX8" fmla="*/ 6139545 w 6139545"/>
              <a:gd name="connsiteY8" fmla="*/ 2699658 h 5399316"/>
              <a:gd name="connsiteX9" fmla="*/ 4715279 w 6139545"/>
              <a:gd name="connsiteY9" fmla="*/ 5399316 h 5399316"/>
              <a:gd name="connsiteX10" fmla="*/ 1699258 w 6139545"/>
              <a:gd name="connsiteY10" fmla="*/ 5399316 h 5399316"/>
              <a:gd name="connsiteX11" fmla="*/ 3123524 w 6139545"/>
              <a:gd name="connsiteY11" fmla="*/ 2699658 h 53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9545" h="5399316">
                <a:moveTo>
                  <a:pt x="0" y="827450"/>
                </a:moveTo>
                <a:lnTo>
                  <a:pt x="2091605" y="827450"/>
                </a:lnTo>
                <a:lnTo>
                  <a:pt x="3079331" y="2699658"/>
                </a:lnTo>
                <a:lnTo>
                  <a:pt x="2091605" y="4571866"/>
                </a:lnTo>
                <a:lnTo>
                  <a:pt x="0" y="4571866"/>
                </a:lnTo>
                <a:lnTo>
                  <a:pt x="987726" y="2699658"/>
                </a:lnTo>
                <a:close/>
                <a:moveTo>
                  <a:pt x="1699258" y="0"/>
                </a:moveTo>
                <a:lnTo>
                  <a:pt x="4715279" y="0"/>
                </a:lnTo>
                <a:lnTo>
                  <a:pt x="6139545" y="2699658"/>
                </a:lnTo>
                <a:lnTo>
                  <a:pt x="4715279" y="5399316"/>
                </a:lnTo>
                <a:lnTo>
                  <a:pt x="1699258" y="5399316"/>
                </a:lnTo>
                <a:lnTo>
                  <a:pt x="3123524" y="26996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1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4EF2BB-A980-415E-6E86-24BBBE9DB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A38331-8C4D-EA1A-4F72-F47FE8BB4E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1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053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3AA88A-8E40-6BB5-DE83-FCCAF13CFD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1" y="914400"/>
            <a:ext cx="4365811" cy="5955280"/>
          </a:xfrm>
          <a:custGeom>
            <a:avLst/>
            <a:gdLst>
              <a:gd name="connsiteX0" fmla="*/ 1163576 w 4365811"/>
              <a:gd name="connsiteY0" fmla="*/ 0 h 5955280"/>
              <a:gd name="connsiteX1" fmla="*/ 3202235 w 4365811"/>
              <a:gd name="connsiteY1" fmla="*/ 0 h 5955280"/>
              <a:gd name="connsiteX2" fmla="*/ 4365811 w 4365811"/>
              <a:gd name="connsiteY2" fmla="*/ 1163576 h 5955280"/>
              <a:gd name="connsiteX3" fmla="*/ 4365811 w 4365811"/>
              <a:gd name="connsiteY3" fmla="*/ 5955280 h 5955280"/>
              <a:gd name="connsiteX4" fmla="*/ 0 w 4365811"/>
              <a:gd name="connsiteY4" fmla="*/ 5955280 h 5955280"/>
              <a:gd name="connsiteX5" fmla="*/ 0 w 4365811"/>
              <a:gd name="connsiteY5" fmla="*/ 1163576 h 5955280"/>
              <a:gd name="connsiteX6" fmla="*/ 1163576 w 4365811"/>
              <a:gd name="connsiteY6" fmla="*/ 0 h 595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811" h="5955280">
                <a:moveTo>
                  <a:pt x="1163576" y="0"/>
                </a:moveTo>
                <a:lnTo>
                  <a:pt x="3202235" y="0"/>
                </a:lnTo>
                <a:cubicBezTo>
                  <a:pt x="3844860" y="0"/>
                  <a:pt x="4365811" y="520951"/>
                  <a:pt x="4365811" y="1163576"/>
                </a:cubicBezTo>
                <a:lnTo>
                  <a:pt x="4365811" y="5955280"/>
                </a:lnTo>
                <a:lnTo>
                  <a:pt x="0" y="5955280"/>
                </a:lnTo>
                <a:lnTo>
                  <a:pt x="0" y="1163576"/>
                </a:lnTo>
                <a:cubicBezTo>
                  <a:pt x="0" y="520951"/>
                  <a:pt x="520951" y="0"/>
                  <a:pt x="116357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25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DAFD96-638B-D7DB-A008-D882D4E002AB}"/>
              </a:ext>
            </a:extLst>
          </p:cNvPr>
          <p:cNvSpPr/>
          <p:nvPr userDrawn="1"/>
        </p:nvSpPr>
        <p:spPr>
          <a:xfrm>
            <a:off x="-1" y="914400"/>
            <a:ext cx="478971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92A634-A505-3A44-22A7-DDB9DF79C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8483" y="914400"/>
            <a:ext cx="2768436" cy="5943599"/>
          </a:xfrm>
          <a:custGeom>
            <a:avLst/>
            <a:gdLst>
              <a:gd name="connsiteX0" fmla="*/ 0 w 2768436"/>
              <a:gd name="connsiteY0" fmla="*/ 0 h 5943599"/>
              <a:gd name="connsiteX1" fmla="*/ 1947235 w 2768436"/>
              <a:gd name="connsiteY1" fmla="*/ 0 h 5943599"/>
              <a:gd name="connsiteX2" fmla="*/ 2768436 w 2768436"/>
              <a:gd name="connsiteY2" fmla="*/ 821201 h 5943599"/>
              <a:gd name="connsiteX3" fmla="*/ 2768436 w 2768436"/>
              <a:gd name="connsiteY3" fmla="*/ 5943599 h 5943599"/>
              <a:gd name="connsiteX4" fmla="*/ 0 w 2768436"/>
              <a:gd name="connsiteY4" fmla="*/ 5943599 h 594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436" h="5943599">
                <a:moveTo>
                  <a:pt x="0" y="0"/>
                </a:moveTo>
                <a:lnTo>
                  <a:pt x="1947235" y="0"/>
                </a:lnTo>
                <a:cubicBezTo>
                  <a:pt x="2400772" y="0"/>
                  <a:pt x="2768436" y="367664"/>
                  <a:pt x="2768436" y="821201"/>
                </a:cubicBezTo>
                <a:lnTo>
                  <a:pt x="2768436" y="5943599"/>
                </a:lnTo>
                <a:lnTo>
                  <a:pt x="0" y="59435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14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EF7CE8-9766-5F14-1903-A5FDDA5324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7769"/>
            <a:ext cx="4195483" cy="6923868"/>
          </a:xfrm>
          <a:custGeom>
            <a:avLst/>
            <a:gdLst>
              <a:gd name="connsiteX0" fmla="*/ 0 w 4195483"/>
              <a:gd name="connsiteY0" fmla="*/ 0 h 6923868"/>
              <a:gd name="connsiteX1" fmla="*/ 4195483 w 4195483"/>
              <a:gd name="connsiteY1" fmla="*/ 0 h 6923868"/>
              <a:gd name="connsiteX2" fmla="*/ 4195483 w 4195483"/>
              <a:gd name="connsiteY2" fmla="*/ 6923868 h 6923868"/>
              <a:gd name="connsiteX3" fmla="*/ 0 w 4195483"/>
              <a:gd name="connsiteY3" fmla="*/ 6923868 h 692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5483" h="6923868">
                <a:moveTo>
                  <a:pt x="0" y="0"/>
                </a:moveTo>
                <a:lnTo>
                  <a:pt x="4195483" y="0"/>
                </a:lnTo>
                <a:lnTo>
                  <a:pt x="4195483" y="6923868"/>
                </a:lnTo>
                <a:lnTo>
                  <a:pt x="0" y="69238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63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9C95D5-CBB6-6B6A-7645-B6DA78D58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497179" cy="5200597"/>
          </a:xfrm>
          <a:custGeom>
            <a:avLst/>
            <a:gdLst>
              <a:gd name="connsiteX0" fmla="*/ 1272693 w 3497179"/>
              <a:gd name="connsiteY0" fmla="*/ 0 h 5200597"/>
              <a:gd name="connsiteX1" fmla="*/ 3497179 w 3497179"/>
              <a:gd name="connsiteY1" fmla="*/ 0 h 5200597"/>
              <a:gd name="connsiteX2" fmla="*/ 3497179 w 3497179"/>
              <a:gd name="connsiteY2" fmla="*/ 3927904 h 5200597"/>
              <a:gd name="connsiteX3" fmla="*/ 2224486 w 3497179"/>
              <a:gd name="connsiteY3" fmla="*/ 5200597 h 5200597"/>
              <a:gd name="connsiteX4" fmla="*/ 0 w 3497179"/>
              <a:gd name="connsiteY4" fmla="*/ 5200597 h 5200597"/>
              <a:gd name="connsiteX5" fmla="*/ 0 w 3497179"/>
              <a:gd name="connsiteY5" fmla="*/ 1272693 h 5200597"/>
              <a:gd name="connsiteX6" fmla="*/ 1272693 w 3497179"/>
              <a:gd name="connsiteY6" fmla="*/ 0 h 520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179" h="5200597">
                <a:moveTo>
                  <a:pt x="1272693" y="0"/>
                </a:moveTo>
                <a:lnTo>
                  <a:pt x="3497179" y="0"/>
                </a:lnTo>
                <a:lnTo>
                  <a:pt x="3497179" y="3927904"/>
                </a:lnTo>
                <a:cubicBezTo>
                  <a:pt x="3497179" y="4630793"/>
                  <a:pt x="2927375" y="5200597"/>
                  <a:pt x="2224486" y="5200597"/>
                </a:cubicBezTo>
                <a:lnTo>
                  <a:pt x="0" y="5200597"/>
                </a:lnTo>
                <a:lnTo>
                  <a:pt x="0" y="1272693"/>
                </a:lnTo>
                <a:cubicBezTo>
                  <a:pt x="0" y="569804"/>
                  <a:pt x="569804" y="0"/>
                  <a:pt x="127269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69BDCD-D8FB-FF19-597B-A5F01117C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58451" y="4032354"/>
            <a:ext cx="9833548" cy="2825646"/>
          </a:xfrm>
          <a:custGeom>
            <a:avLst/>
            <a:gdLst>
              <a:gd name="connsiteX0" fmla="*/ 0 w 9833548"/>
              <a:gd name="connsiteY0" fmla="*/ 0 h 2825646"/>
              <a:gd name="connsiteX1" fmla="*/ 9833548 w 9833548"/>
              <a:gd name="connsiteY1" fmla="*/ 0 h 2825646"/>
              <a:gd name="connsiteX2" fmla="*/ 9833548 w 9833548"/>
              <a:gd name="connsiteY2" fmla="*/ 2825646 h 2825646"/>
              <a:gd name="connsiteX3" fmla="*/ 0 w 9833548"/>
              <a:gd name="connsiteY3" fmla="*/ 2825646 h 282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3548" h="2825646">
                <a:moveTo>
                  <a:pt x="0" y="0"/>
                </a:moveTo>
                <a:lnTo>
                  <a:pt x="9833548" y="0"/>
                </a:lnTo>
                <a:lnTo>
                  <a:pt x="9833548" y="2825646"/>
                </a:lnTo>
                <a:lnTo>
                  <a:pt x="0" y="282564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50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080DD4B4-6CBC-E913-90B1-DF1E0E1A3DA7}"/>
              </a:ext>
            </a:extLst>
          </p:cNvPr>
          <p:cNvSpPr/>
          <p:nvPr userDrawn="1"/>
        </p:nvSpPr>
        <p:spPr>
          <a:xfrm rot="16200000">
            <a:off x="6412832" y="300792"/>
            <a:ext cx="5309937" cy="624839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3493CC-DEE1-1D1B-FA07-31F695B13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914398"/>
            <a:ext cx="6096001" cy="5029204"/>
          </a:xfrm>
          <a:custGeom>
            <a:avLst/>
            <a:gdLst>
              <a:gd name="connsiteX0" fmla="*/ 2514603 w 6096001"/>
              <a:gd name="connsiteY0" fmla="*/ 0 h 5029204"/>
              <a:gd name="connsiteX1" fmla="*/ 6096001 w 6096001"/>
              <a:gd name="connsiteY1" fmla="*/ 1 h 5029204"/>
              <a:gd name="connsiteX2" fmla="*/ 6096001 w 6096001"/>
              <a:gd name="connsiteY2" fmla="*/ 5029204 h 5029204"/>
              <a:gd name="connsiteX3" fmla="*/ 2514603 w 6096001"/>
              <a:gd name="connsiteY3" fmla="*/ 5029204 h 5029204"/>
              <a:gd name="connsiteX4" fmla="*/ 0 w 6096001"/>
              <a:gd name="connsiteY4" fmla="*/ 2514602 h 5029204"/>
              <a:gd name="connsiteX5" fmla="*/ 2514603 w 6096001"/>
              <a:gd name="connsiteY5" fmla="*/ 0 h 502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1" h="5029204">
                <a:moveTo>
                  <a:pt x="2514603" y="0"/>
                </a:moveTo>
                <a:cubicBezTo>
                  <a:pt x="3708401" y="0"/>
                  <a:pt x="4902201" y="1"/>
                  <a:pt x="6096001" y="1"/>
                </a:cubicBezTo>
                <a:lnTo>
                  <a:pt x="6096001" y="5029204"/>
                </a:lnTo>
                <a:lnTo>
                  <a:pt x="2514603" y="5029204"/>
                </a:lnTo>
                <a:cubicBezTo>
                  <a:pt x="1125826" y="5029204"/>
                  <a:pt x="0" y="3903378"/>
                  <a:pt x="0" y="2514602"/>
                </a:cubicBezTo>
                <a:cubicBezTo>
                  <a:pt x="0" y="1125826"/>
                  <a:pt x="1125826" y="0"/>
                  <a:pt x="251460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2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8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5097-5C6F-79C6-C3B0-2E7CDA6D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E132E-721E-E325-757C-ED7D45E51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D5DF7-1A83-8A6E-1785-F93550307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00FC8-C68E-6055-7EC8-18FAC523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543C4-EA98-7720-D5DA-D3C84124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A99E5-9FDF-9C14-4F93-F5F29112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5991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7939E1-E961-CC91-4875-3EC77BB9547D}"/>
              </a:ext>
            </a:extLst>
          </p:cNvPr>
          <p:cNvSpPr/>
          <p:nvPr userDrawn="1"/>
        </p:nvSpPr>
        <p:spPr>
          <a:xfrm rot="16200000">
            <a:off x="4659293" y="-674710"/>
            <a:ext cx="2873416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6C428F-46A3-4FED-D43C-78DD0D409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428" y="2509283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C2FC59-3498-640B-FAF0-7EAAAA02B6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4047" y="2509284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F0469FC-140A-20E6-856F-A386059713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6196" y="2509284"/>
            <a:ext cx="2003904" cy="2674518"/>
          </a:xfrm>
          <a:custGeom>
            <a:avLst/>
            <a:gdLst>
              <a:gd name="connsiteX0" fmla="*/ 1001952 w 2003904"/>
              <a:gd name="connsiteY0" fmla="*/ 0 h 2674518"/>
              <a:gd name="connsiteX1" fmla="*/ 2003904 w 2003904"/>
              <a:gd name="connsiteY1" fmla="*/ 1001952 h 2674518"/>
              <a:gd name="connsiteX2" fmla="*/ 2003904 w 2003904"/>
              <a:gd name="connsiteY2" fmla="*/ 1672566 h 2674518"/>
              <a:gd name="connsiteX3" fmla="*/ 1001952 w 2003904"/>
              <a:gd name="connsiteY3" fmla="*/ 2674518 h 2674518"/>
              <a:gd name="connsiteX4" fmla="*/ 0 w 2003904"/>
              <a:gd name="connsiteY4" fmla="*/ 1672566 h 2674518"/>
              <a:gd name="connsiteX5" fmla="*/ 0 w 2003904"/>
              <a:gd name="connsiteY5" fmla="*/ 1001952 h 2674518"/>
              <a:gd name="connsiteX6" fmla="*/ 1001952 w 2003904"/>
              <a:gd name="connsiteY6" fmla="*/ 0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904" h="2674518">
                <a:moveTo>
                  <a:pt x="1001952" y="0"/>
                </a:moveTo>
                <a:cubicBezTo>
                  <a:pt x="1555315" y="0"/>
                  <a:pt x="2003904" y="448589"/>
                  <a:pt x="2003904" y="1001952"/>
                </a:cubicBezTo>
                <a:lnTo>
                  <a:pt x="2003904" y="1672566"/>
                </a:lnTo>
                <a:cubicBezTo>
                  <a:pt x="2003904" y="2225929"/>
                  <a:pt x="1555315" y="2674518"/>
                  <a:pt x="1001952" y="2674518"/>
                </a:cubicBezTo>
                <a:cubicBezTo>
                  <a:pt x="448589" y="2674518"/>
                  <a:pt x="0" y="2225929"/>
                  <a:pt x="0" y="1672566"/>
                </a:cubicBezTo>
                <a:lnTo>
                  <a:pt x="0" y="1001952"/>
                </a:lnTo>
                <a:cubicBezTo>
                  <a:pt x="0" y="448589"/>
                  <a:pt x="448589" y="0"/>
                  <a:pt x="100195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1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91BC5D-ECC2-92C8-86AF-7E931BA15D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914401"/>
            <a:ext cx="5510198" cy="2514599"/>
          </a:xfrm>
          <a:custGeom>
            <a:avLst/>
            <a:gdLst>
              <a:gd name="connsiteX0" fmla="*/ 0 w 5510198"/>
              <a:gd name="connsiteY0" fmla="*/ 0 h 2514599"/>
              <a:gd name="connsiteX1" fmla="*/ 4252898 w 5510198"/>
              <a:gd name="connsiteY1" fmla="*/ 0 h 2514599"/>
              <a:gd name="connsiteX2" fmla="*/ 5510198 w 5510198"/>
              <a:gd name="connsiteY2" fmla="*/ 1257300 h 2514599"/>
              <a:gd name="connsiteX3" fmla="*/ 5510197 w 5510198"/>
              <a:gd name="connsiteY3" fmla="*/ 2514599 h 2514599"/>
              <a:gd name="connsiteX4" fmla="*/ 0 w 5510198"/>
              <a:gd name="connsiteY4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0198" h="2514599">
                <a:moveTo>
                  <a:pt x="0" y="0"/>
                </a:moveTo>
                <a:lnTo>
                  <a:pt x="4252898" y="0"/>
                </a:lnTo>
                <a:cubicBezTo>
                  <a:pt x="4947286" y="0"/>
                  <a:pt x="5510198" y="562912"/>
                  <a:pt x="5510198" y="1257300"/>
                </a:cubicBezTo>
                <a:cubicBezTo>
                  <a:pt x="5510198" y="1676400"/>
                  <a:pt x="5510197" y="2095499"/>
                  <a:pt x="5510197" y="2514599"/>
                </a:cubicBezTo>
                <a:lnTo>
                  <a:pt x="0" y="25145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37171E-75DF-D5E6-FF85-9CF7ACFF02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6016" y="1564903"/>
            <a:ext cx="3303087" cy="5287947"/>
          </a:xfrm>
          <a:custGeom>
            <a:avLst/>
            <a:gdLst>
              <a:gd name="connsiteX0" fmla="*/ 1356214 w 3303087"/>
              <a:gd name="connsiteY0" fmla="*/ 0 h 5287947"/>
              <a:gd name="connsiteX1" fmla="*/ 3303087 w 3303087"/>
              <a:gd name="connsiteY1" fmla="*/ 0 h 5287947"/>
              <a:gd name="connsiteX2" fmla="*/ 3303087 w 3303087"/>
              <a:gd name="connsiteY2" fmla="*/ 5287947 h 5287947"/>
              <a:gd name="connsiteX3" fmla="*/ 0 w 3303087"/>
              <a:gd name="connsiteY3" fmla="*/ 5287947 h 5287947"/>
              <a:gd name="connsiteX4" fmla="*/ 0 w 3303087"/>
              <a:gd name="connsiteY4" fmla="*/ 1356214 h 5287947"/>
              <a:gd name="connsiteX5" fmla="*/ 1356214 w 3303087"/>
              <a:gd name="connsiteY5" fmla="*/ 0 h 528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087" h="5287947">
                <a:moveTo>
                  <a:pt x="1356214" y="0"/>
                </a:moveTo>
                <a:lnTo>
                  <a:pt x="3303087" y="0"/>
                </a:lnTo>
                <a:lnTo>
                  <a:pt x="3303087" y="5287947"/>
                </a:lnTo>
                <a:lnTo>
                  <a:pt x="0" y="5287947"/>
                </a:lnTo>
                <a:lnTo>
                  <a:pt x="0" y="1356214"/>
                </a:lnTo>
                <a:cubicBezTo>
                  <a:pt x="0" y="607198"/>
                  <a:pt x="607198" y="0"/>
                  <a:pt x="135621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95E320-16CD-5477-EB52-50EA5EA155F9}"/>
              </a:ext>
            </a:extLst>
          </p:cNvPr>
          <p:cNvSpPr/>
          <p:nvPr userDrawn="1"/>
        </p:nvSpPr>
        <p:spPr>
          <a:xfrm>
            <a:off x="7743824" y="1"/>
            <a:ext cx="4448176" cy="234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BEDD64-5B63-505C-04FE-EFF2CF6CD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7535" y="914401"/>
            <a:ext cx="6091966" cy="2891616"/>
          </a:xfrm>
          <a:custGeom>
            <a:avLst/>
            <a:gdLst>
              <a:gd name="connsiteX0" fmla="*/ 0 w 6091966"/>
              <a:gd name="connsiteY0" fmla="*/ 0 h 2891616"/>
              <a:gd name="connsiteX1" fmla="*/ 4646158 w 6091966"/>
              <a:gd name="connsiteY1" fmla="*/ 0 h 2891616"/>
              <a:gd name="connsiteX2" fmla="*/ 6091966 w 6091966"/>
              <a:gd name="connsiteY2" fmla="*/ 1445808 h 2891616"/>
              <a:gd name="connsiteX3" fmla="*/ 6091966 w 6091966"/>
              <a:gd name="connsiteY3" fmla="*/ 2891616 h 2891616"/>
              <a:gd name="connsiteX4" fmla="*/ 1445809 w 6091966"/>
              <a:gd name="connsiteY4" fmla="*/ 2891616 h 2891616"/>
              <a:gd name="connsiteX5" fmla="*/ 0 w 6091966"/>
              <a:gd name="connsiteY5" fmla="*/ 1445808 h 28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966" h="2891616">
                <a:moveTo>
                  <a:pt x="0" y="0"/>
                </a:moveTo>
                <a:lnTo>
                  <a:pt x="4646158" y="0"/>
                </a:lnTo>
                <a:cubicBezTo>
                  <a:pt x="5444656" y="0"/>
                  <a:pt x="6091966" y="647309"/>
                  <a:pt x="6091966" y="1445808"/>
                </a:cubicBezTo>
                <a:lnTo>
                  <a:pt x="6091966" y="2891616"/>
                </a:lnTo>
                <a:lnTo>
                  <a:pt x="1445809" y="2891616"/>
                </a:lnTo>
                <a:cubicBezTo>
                  <a:pt x="647310" y="2891616"/>
                  <a:pt x="0" y="2244306"/>
                  <a:pt x="0" y="14458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1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A755A1-596B-B568-D6D1-0BF6A9766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726443"/>
            <a:ext cx="5753100" cy="3405114"/>
          </a:xfrm>
          <a:custGeom>
            <a:avLst/>
            <a:gdLst>
              <a:gd name="connsiteX0" fmla="*/ 0 w 5753100"/>
              <a:gd name="connsiteY0" fmla="*/ 0 h 3405114"/>
              <a:gd name="connsiteX1" fmla="*/ 4050543 w 5753100"/>
              <a:gd name="connsiteY1" fmla="*/ 0 h 3405114"/>
              <a:gd name="connsiteX2" fmla="*/ 5753100 w 5753100"/>
              <a:gd name="connsiteY2" fmla="*/ 1702557 h 3405114"/>
              <a:gd name="connsiteX3" fmla="*/ 4050543 w 5753100"/>
              <a:gd name="connsiteY3" fmla="*/ 3405114 h 3405114"/>
              <a:gd name="connsiteX4" fmla="*/ 0 w 5753100"/>
              <a:gd name="connsiteY4" fmla="*/ 3405114 h 340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3100" h="3405114">
                <a:moveTo>
                  <a:pt x="0" y="0"/>
                </a:moveTo>
                <a:lnTo>
                  <a:pt x="4050543" y="0"/>
                </a:lnTo>
                <a:cubicBezTo>
                  <a:pt x="4990839" y="0"/>
                  <a:pt x="5753100" y="762261"/>
                  <a:pt x="5753100" y="1702557"/>
                </a:cubicBezTo>
                <a:cubicBezTo>
                  <a:pt x="5753100" y="2642853"/>
                  <a:pt x="4990839" y="3405114"/>
                  <a:pt x="4050543" y="3405114"/>
                </a:cubicBezTo>
                <a:lnTo>
                  <a:pt x="0" y="34051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19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A3FE2-4F97-D56E-935E-009BF6D381D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CC9C1E-AB36-EA6A-BB99-31B7D865EB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0438" y="1267362"/>
            <a:ext cx="1739996" cy="1739996"/>
          </a:xfrm>
          <a:custGeom>
            <a:avLst/>
            <a:gdLst>
              <a:gd name="connsiteX0" fmla="*/ 869998 w 1739996"/>
              <a:gd name="connsiteY0" fmla="*/ 0 h 1739996"/>
              <a:gd name="connsiteX1" fmla="*/ 1739996 w 1739996"/>
              <a:gd name="connsiteY1" fmla="*/ 869998 h 1739996"/>
              <a:gd name="connsiteX2" fmla="*/ 869998 w 1739996"/>
              <a:gd name="connsiteY2" fmla="*/ 1739996 h 1739996"/>
              <a:gd name="connsiteX3" fmla="*/ 0 w 1739996"/>
              <a:gd name="connsiteY3" fmla="*/ 869998 h 1739996"/>
              <a:gd name="connsiteX4" fmla="*/ 869998 w 1739996"/>
              <a:gd name="connsiteY4" fmla="*/ 0 h 17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996" h="1739996">
                <a:moveTo>
                  <a:pt x="869998" y="0"/>
                </a:moveTo>
                <a:cubicBezTo>
                  <a:pt x="1350485" y="0"/>
                  <a:pt x="1739996" y="389511"/>
                  <a:pt x="1739996" y="869998"/>
                </a:cubicBezTo>
                <a:cubicBezTo>
                  <a:pt x="1739996" y="1350485"/>
                  <a:pt x="1350485" y="1739996"/>
                  <a:pt x="869998" y="1739996"/>
                </a:cubicBezTo>
                <a:cubicBezTo>
                  <a:pt x="389511" y="1739996"/>
                  <a:pt x="0" y="1350485"/>
                  <a:pt x="0" y="869998"/>
                </a:cubicBezTo>
                <a:cubicBezTo>
                  <a:pt x="0" y="389511"/>
                  <a:pt x="389511" y="0"/>
                  <a:pt x="8699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2CC6E2D-A589-6D73-E522-F7DE6C5643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0438" y="3850640"/>
            <a:ext cx="1739996" cy="1739996"/>
          </a:xfrm>
          <a:custGeom>
            <a:avLst/>
            <a:gdLst>
              <a:gd name="connsiteX0" fmla="*/ 869998 w 1739996"/>
              <a:gd name="connsiteY0" fmla="*/ 0 h 1739996"/>
              <a:gd name="connsiteX1" fmla="*/ 1739996 w 1739996"/>
              <a:gd name="connsiteY1" fmla="*/ 869998 h 1739996"/>
              <a:gd name="connsiteX2" fmla="*/ 869998 w 1739996"/>
              <a:gd name="connsiteY2" fmla="*/ 1739996 h 1739996"/>
              <a:gd name="connsiteX3" fmla="*/ 0 w 1739996"/>
              <a:gd name="connsiteY3" fmla="*/ 869998 h 1739996"/>
              <a:gd name="connsiteX4" fmla="*/ 869998 w 1739996"/>
              <a:gd name="connsiteY4" fmla="*/ 0 h 17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996" h="1739996">
                <a:moveTo>
                  <a:pt x="869998" y="0"/>
                </a:moveTo>
                <a:cubicBezTo>
                  <a:pt x="1350485" y="0"/>
                  <a:pt x="1739996" y="389511"/>
                  <a:pt x="1739996" y="869998"/>
                </a:cubicBezTo>
                <a:cubicBezTo>
                  <a:pt x="1739996" y="1350485"/>
                  <a:pt x="1350485" y="1739996"/>
                  <a:pt x="869998" y="1739996"/>
                </a:cubicBezTo>
                <a:cubicBezTo>
                  <a:pt x="389511" y="1739996"/>
                  <a:pt x="0" y="1350485"/>
                  <a:pt x="0" y="869998"/>
                </a:cubicBezTo>
                <a:cubicBezTo>
                  <a:pt x="0" y="389511"/>
                  <a:pt x="389511" y="0"/>
                  <a:pt x="8699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7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9E9634-D09F-DB12-AFCD-2ACB50824762}"/>
              </a:ext>
            </a:extLst>
          </p:cNvPr>
          <p:cNvSpPr/>
          <p:nvPr userDrawn="1"/>
        </p:nvSpPr>
        <p:spPr>
          <a:xfrm>
            <a:off x="1" y="3938335"/>
            <a:ext cx="6438900" cy="2125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FEC6B6-C493-9BD7-771F-D0D54C6888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7532" y="3429000"/>
            <a:ext cx="7044466" cy="2891616"/>
          </a:xfrm>
          <a:custGeom>
            <a:avLst/>
            <a:gdLst>
              <a:gd name="connsiteX0" fmla="*/ 1 w 7044466"/>
              <a:gd name="connsiteY0" fmla="*/ 0 h 2891616"/>
              <a:gd name="connsiteX1" fmla="*/ 5598658 w 7044466"/>
              <a:gd name="connsiteY1" fmla="*/ 0 h 2891616"/>
              <a:gd name="connsiteX2" fmla="*/ 7044466 w 7044466"/>
              <a:gd name="connsiteY2" fmla="*/ 1445809 h 2891616"/>
              <a:gd name="connsiteX3" fmla="*/ 7044466 w 7044466"/>
              <a:gd name="connsiteY3" fmla="*/ 2891616 h 2891616"/>
              <a:gd name="connsiteX4" fmla="*/ 1445808 w 7044466"/>
              <a:gd name="connsiteY4" fmla="*/ 2891616 h 2891616"/>
              <a:gd name="connsiteX5" fmla="*/ 0 w 7044466"/>
              <a:gd name="connsiteY5" fmla="*/ 1445808 h 28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4466" h="2891616">
                <a:moveTo>
                  <a:pt x="1" y="0"/>
                </a:moveTo>
                <a:lnTo>
                  <a:pt x="5598658" y="0"/>
                </a:lnTo>
                <a:cubicBezTo>
                  <a:pt x="6397156" y="0"/>
                  <a:pt x="7044466" y="647310"/>
                  <a:pt x="7044466" y="1445809"/>
                </a:cubicBezTo>
                <a:lnTo>
                  <a:pt x="7044466" y="2891616"/>
                </a:lnTo>
                <a:lnTo>
                  <a:pt x="1445808" y="2891616"/>
                </a:lnTo>
                <a:cubicBezTo>
                  <a:pt x="647310" y="2891616"/>
                  <a:pt x="0" y="2244306"/>
                  <a:pt x="0" y="14458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2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A21A47-54B2-AE28-EC86-CC40F6712B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1100" y="936055"/>
            <a:ext cx="3304672" cy="4985888"/>
          </a:xfrm>
          <a:custGeom>
            <a:avLst/>
            <a:gdLst>
              <a:gd name="connsiteX0" fmla="*/ 1652336 w 3304672"/>
              <a:gd name="connsiteY0" fmla="*/ 0 h 4985888"/>
              <a:gd name="connsiteX1" fmla="*/ 3304672 w 3304672"/>
              <a:gd name="connsiteY1" fmla="*/ 1652336 h 4985888"/>
              <a:gd name="connsiteX2" fmla="*/ 3304672 w 3304672"/>
              <a:gd name="connsiteY2" fmla="*/ 3333552 h 4985888"/>
              <a:gd name="connsiteX3" fmla="*/ 1652336 w 3304672"/>
              <a:gd name="connsiteY3" fmla="*/ 4985888 h 4985888"/>
              <a:gd name="connsiteX4" fmla="*/ 0 w 3304672"/>
              <a:gd name="connsiteY4" fmla="*/ 3333552 h 4985888"/>
              <a:gd name="connsiteX5" fmla="*/ 0 w 3304672"/>
              <a:gd name="connsiteY5" fmla="*/ 1652336 h 4985888"/>
              <a:gd name="connsiteX6" fmla="*/ 1652336 w 3304672"/>
              <a:gd name="connsiteY6" fmla="*/ 0 h 49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4672" h="4985888">
                <a:moveTo>
                  <a:pt x="1652336" y="0"/>
                </a:moveTo>
                <a:cubicBezTo>
                  <a:pt x="2564896" y="0"/>
                  <a:pt x="3304672" y="739776"/>
                  <a:pt x="3304672" y="1652336"/>
                </a:cubicBezTo>
                <a:lnTo>
                  <a:pt x="3304672" y="3333552"/>
                </a:lnTo>
                <a:cubicBezTo>
                  <a:pt x="3304672" y="4246112"/>
                  <a:pt x="2564896" y="4985888"/>
                  <a:pt x="1652336" y="4985888"/>
                </a:cubicBezTo>
                <a:cubicBezTo>
                  <a:pt x="739776" y="4985888"/>
                  <a:pt x="0" y="4246112"/>
                  <a:pt x="0" y="3333552"/>
                </a:cubicBezTo>
                <a:lnTo>
                  <a:pt x="0" y="1652336"/>
                </a:lnTo>
                <a:cubicBezTo>
                  <a:pt x="0" y="739776"/>
                  <a:pt x="739776" y="0"/>
                  <a:pt x="165233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46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2DA63-B6C6-2E93-96AF-D1EC03BFD9AE}"/>
              </a:ext>
            </a:extLst>
          </p:cNvPr>
          <p:cNvSpPr/>
          <p:nvPr userDrawn="1"/>
        </p:nvSpPr>
        <p:spPr>
          <a:xfrm>
            <a:off x="0" y="0"/>
            <a:ext cx="4096512" cy="5131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1E3E68-7203-4E8E-9CF8-E6E879C250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499" y="3429000"/>
            <a:ext cx="5801227" cy="3429000"/>
          </a:xfrm>
          <a:custGeom>
            <a:avLst/>
            <a:gdLst>
              <a:gd name="connsiteX0" fmla="*/ 0 w 5801227"/>
              <a:gd name="connsiteY0" fmla="*/ 0 h 3429000"/>
              <a:gd name="connsiteX1" fmla="*/ 4377883 w 5801227"/>
              <a:gd name="connsiteY1" fmla="*/ 0 h 3429000"/>
              <a:gd name="connsiteX2" fmla="*/ 5801227 w 5801227"/>
              <a:gd name="connsiteY2" fmla="*/ 1423344 h 3429000"/>
              <a:gd name="connsiteX3" fmla="*/ 5801227 w 5801227"/>
              <a:gd name="connsiteY3" fmla="*/ 3429000 h 3429000"/>
              <a:gd name="connsiteX4" fmla="*/ 0 w 5801227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227" h="3429000">
                <a:moveTo>
                  <a:pt x="0" y="0"/>
                </a:moveTo>
                <a:lnTo>
                  <a:pt x="4377883" y="0"/>
                </a:lnTo>
                <a:cubicBezTo>
                  <a:pt x="5163974" y="0"/>
                  <a:pt x="5801227" y="637253"/>
                  <a:pt x="5801227" y="1423344"/>
                </a:cubicBezTo>
                <a:lnTo>
                  <a:pt x="580122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56341" y="729341"/>
            <a:ext cx="6139545" cy="5399316"/>
          </a:xfrm>
          <a:custGeom>
            <a:avLst/>
            <a:gdLst>
              <a:gd name="connsiteX0" fmla="*/ 0 w 6139545"/>
              <a:gd name="connsiteY0" fmla="*/ 827450 h 5399316"/>
              <a:gd name="connsiteX1" fmla="*/ 2091605 w 6139545"/>
              <a:gd name="connsiteY1" fmla="*/ 827450 h 5399316"/>
              <a:gd name="connsiteX2" fmla="*/ 3079331 w 6139545"/>
              <a:gd name="connsiteY2" fmla="*/ 2699658 h 5399316"/>
              <a:gd name="connsiteX3" fmla="*/ 2091605 w 6139545"/>
              <a:gd name="connsiteY3" fmla="*/ 4571866 h 5399316"/>
              <a:gd name="connsiteX4" fmla="*/ 0 w 6139545"/>
              <a:gd name="connsiteY4" fmla="*/ 4571866 h 5399316"/>
              <a:gd name="connsiteX5" fmla="*/ 987726 w 6139545"/>
              <a:gd name="connsiteY5" fmla="*/ 2699658 h 5399316"/>
              <a:gd name="connsiteX6" fmla="*/ 1699258 w 6139545"/>
              <a:gd name="connsiteY6" fmla="*/ 0 h 5399316"/>
              <a:gd name="connsiteX7" fmla="*/ 4715279 w 6139545"/>
              <a:gd name="connsiteY7" fmla="*/ 0 h 5399316"/>
              <a:gd name="connsiteX8" fmla="*/ 6139545 w 6139545"/>
              <a:gd name="connsiteY8" fmla="*/ 2699658 h 5399316"/>
              <a:gd name="connsiteX9" fmla="*/ 4715279 w 6139545"/>
              <a:gd name="connsiteY9" fmla="*/ 5399316 h 5399316"/>
              <a:gd name="connsiteX10" fmla="*/ 1699258 w 6139545"/>
              <a:gd name="connsiteY10" fmla="*/ 5399316 h 5399316"/>
              <a:gd name="connsiteX11" fmla="*/ 3123524 w 6139545"/>
              <a:gd name="connsiteY11" fmla="*/ 2699658 h 53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9545" h="5399316">
                <a:moveTo>
                  <a:pt x="0" y="827450"/>
                </a:moveTo>
                <a:lnTo>
                  <a:pt x="2091605" y="827450"/>
                </a:lnTo>
                <a:lnTo>
                  <a:pt x="3079331" y="2699658"/>
                </a:lnTo>
                <a:lnTo>
                  <a:pt x="2091605" y="4571866"/>
                </a:lnTo>
                <a:lnTo>
                  <a:pt x="0" y="4571866"/>
                </a:lnTo>
                <a:lnTo>
                  <a:pt x="987726" y="2699658"/>
                </a:lnTo>
                <a:close/>
                <a:moveTo>
                  <a:pt x="1699258" y="0"/>
                </a:moveTo>
                <a:lnTo>
                  <a:pt x="4715279" y="0"/>
                </a:lnTo>
                <a:lnTo>
                  <a:pt x="6139545" y="2699658"/>
                </a:lnTo>
                <a:lnTo>
                  <a:pt x="4715279" y="5399316"/>
                </a:lnTo>
                <a:lnTo>
                  <a:pt x="1699258" y="5399316"/>
                </a:lnTo>
                <a:lnTo>
                  <a:pt x="3123524" y="26996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18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/>
          <p:cNvSpPr/>
          <p:nvPr userDrawn="1"/>
        </p:nvSpPr>
        <p:spPr>
          <a:xfrm>
            <a:off x="-65903" y="-65903"/>
            <a:ext cx="12422659" cy="7002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4146" y="410368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4146" y="1870471"/>
            <a:ext cx="10515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BF5B-94B8-4F9D-903B-0BF17D009904}" type="datetime1">
              <a:rPr lang="tr-TR" smtClean="0"/>
              <a:t>20.07.2023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Karbon Piyasası Dairesi Başkanlığı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6AA6-E298-481D-A7E4-49AC252D5A88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object 26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1980" y="410368"/>
            <a:ext cx="835792" cy="8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2698-5057-13EE-2E32-C23CC48B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44F17-976E-5614-BBE0-0390860F0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5F5B3-B56F-C29B-E0D0-43FAA2B75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77530-BD2C-B643-6368-311736CE2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818F2-F1C7-B4C9-C9CB-15F992FF7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9598E-F6C0-9ECE-96DB-7213BC39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CC7E54-6155-5415-9FAF-3E3BDA7A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0F224-2986-4144-84BD-E67A3BB0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524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70FC-D5F4-C609-33AC-299A9DDC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2AB2-E518-391B-4C02-E2E6238A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9C945-BA22-1D22-FFBD-08D949AF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C815F-7EB7-58CD-9830-73FADCF1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090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6C5BC-2809-6C92-4988-A1C3BEAE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BC6E0-A80B-DB9F-0EC2-A7495A56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D28C9-5424-9743-B318-CE759417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967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BE07-83EC-FEAA-B17F-D81EEF89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258AD-032C-260E-4070-1618A0AD7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F80D8-5EC5-6539-765E-B730E9EB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BD9D1-1656-A9CE-7A09-B5D80B94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42CAF-EC3C-F8F1-FAB9-07C477F4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3029F-9C97-191A-710C-45E963E6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707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F2DC-96ED-E821-6C92-E2B47609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5B447-5F3D-6B88-56F5-B42F1FBBD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F5916-4F2B-B3E1-3004-20D2DAF98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5C5F3-4BF0-0712-313B-BE61DB0B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C8C8A-E03D-3DE3-EE38-D12E39A3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F1732-FAE2-EABA-78C9-1D413CBC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344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9C378-2705-755B-45FC-1328F122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EBCA1-1A67-7D92-3E43-3919A809E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98014-687C-E2AF-8696-13ED6F747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5A09-CE6A-904F-A8FE-B2C08B511E4C}" type="datetimeFigureOut">
              <a:rPr lang="x-none" smtClean="0"/>
              <a:t>20.07.2023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E9E9B-AD31-BB4D-396A-EE1BE4CD8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8F56F-9C69-390A-A83B-B6EDDE16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10C1-A26A-3245-8051-D88CBFFF3BAD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12014FB4-C6B0-4ACB-CC62-A9CA7F41AF1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3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AF560-7085-E63F-DA84-A5E7C87C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2F92-6FA9-0308-071B-181D81A67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BC5A9-93F2-C5A2-93AA-035011C0E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02C8-274C-6A4B-917E-31CE93D309C5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18693-6D07-FD27-6610-24F63E618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5D30-CFA4-BF29-5E6A-53527CDF6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8B36-F67F-0143-B9FF-8B23B585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AF560-7085-E63F-DA84-A5E7C87C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2F92-6FA9-0308-071B-181D81A67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BC5A9-93F2-C5A2-93AA-035011C0E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02C8-274C-6A4B-917E-31CE93D309C5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18693-6D07-FD27-6610-24F63E618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5D30-CFA4-BF29-5E6A-53527CDF6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8B36-F67F-0143-B9FF-8B23B585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C557-AD88-83F8-A482-3314882B1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612" y="1616242"/>
            <a:ext cx="7764379" cy="1812758"/>
          </a:xfrm>
        </p:spPr>
        <p:txBody>
          <a:bodyPr>
            <a:normAutofit fontScale="90000"/>
          </a:bodyPr>
          <a:lstStyle/>
          <a:p>
            <a:r>
              <a:rPr lang="tr-TR" b="1" spc="100" dirty="0">
                <a:solidFill>
                  <a:srgbClr val="E7E6E6"/>
                </a:solidFill>
                <a:ea typeface="Roboto" panose="02000000000000000000" pitchFamily="2" charset="0"/>
                <a:cs typeface="Calibri" panose="020F0502020204030204" pitchFamily="34" charset="0"/>
              </a:rPr>
              <a:t>Emisyon Ticaret Sistemine </a:t>
            </a:r>
            <a:r>
              <a:rPr lang="tr-TR" sz="6000" b="1" spc="100" dirty="0">
                <a:solidFill>
                  <a:srgbClr val="E7E6E6"/>
                </a:solidFill>
                <a:ea typeface="Roboto" panose="02000000000000000000" pitchFamily="2" charset="0"/>
                <a:cs typeface="Calibri" panose="020F0502020204030204" pitchFamily="34" charset="0"/>
              </a:rPr>
              <a:t>Yönelik Güncel Çalışmalar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E0441-AE47-BCCD-0E24-CB251AFE6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951" y="5099538"/>
            <a:ext cx="5468782" cy="490430"/>
          </a:xfrm>
        </p:spPr>
        <p:txBody>
          <a:bodyPr>
            <a:normAutofit/>
          </a:bodyPr>
          <a:lstStyle/>
          <a:p>
            <a:r>
              <a:rPr lang="tr-TR" sz="2000" b="1" spc="100" dirty="0" smtClean="0">
                <a:solidFill>
                  <a:srgbClr val="E7E6E6"/>
                </a:solidFill>
                <a:ea typeface="Roboto" panose="02000000000000000000" pitchFamily="2" charset="0"/>
                <a:cs typeface="Calibri" panose="020F0502020204030204" pitchFamily="34" charset="0"/>
              </a:rPr>
              <a:t>19.07.2023</a:t>
            </a:r>
            <a:endParaRPr lang="tr-TR" sz="2000" b="1" spc="100" dirty="0">
              <a:solidFill>
                <a:srgbClr val="E7E6E6"/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endParaRPr lang="x-none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59006E-E8E7-5E55-4058-8A8EFAAB691C}"/>
              </a:ext>
            </a:extLst>
          </p:cNvPr>
          <p:cNvSpPr txBox="1">
            <a:spLocks/>
          </p:cNvSpPr>
          <p:nvPr/>
        </p:nvSpPr>
        <p:spPr>
          <a:xfrm>
            <a:off x="475612" y="4312226"/>
            <a:ext cx="7899461" cy="787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spc="100" dirty="0">
                <a:solidFill>
                  <a:schemeClr val="bg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Karbon Fiyatlandırma Dairesi </a:t>
            </a:r>
            <a:r>
              <a:rPr lang="tr-TR" sz="2400" b="1" spc="100" dirty="0" smtClean="0">
                <a:solidFill>
                  <a:schemeClr val="bg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Başkanlığı</a:t>
            </a:r>
          </a:p>
          <a:p>
            <a:r>
              <a:rPr lang="tr-TR" sz="2400" b="1" spc="100" dirty="0" smtClean="0">
                <a:solidFill>
                  <a:schemeClr val="bg1"/>
                </a:solidFill>
                <a:cs typeface="Calibri" panose="020F0502020204030204" pitchFamily="34" charset="0"/>
              </a:rPr>
              <a:t>Uğur GÜREL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5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49647" y="1142333"/>
            <a:ext cx="785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Tahsisatlandırma</a:t>
            </a:r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yöntemine karar vermek</a:t>
            </a:r>
            <a:endParaRPr lang="en-US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F5630182-9D64-9EA9-8309-B8B127F6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91033"/>
              </p:ext>
            </p:extLst>
          </p:nvPr>
        </p:nvGraphicFramePr>
        <p:xfrm>
          <a:off x="449648" y="1944874"/>
          <a:ext cx="7854984" cy="3961590"/>
        </p:xfrm>
        <a:graphic>
          <a:graphicData uri="http://schemas.openxmlformats.org/drawingml/2006/table">
            <a:tbl>
              <a:tblPr firstRow="1" bandRow="1"/>
              <a:tblGrid>
                <a:gridCol w="7854984">
                  <a:extLst>
                    <a:ext uri="{9D8B030D-6E8A-4147-A177-3AD203B41FA5}">
                      <a16:colId xmlns:a16="http://schemas.microsoft.com/office/drawing/2014/main" val="842630533"/>
                    </a:ext>
                  </a:extLst>
                </a:gridCol>
              </a:tblGrid>
              <a:tr h="517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Ücretsiz </a:t>
                      </a:r>
                      <a:r>
                        <a:rPr lang="tr-TR" sz="2000" b="0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tahsisatlandırma</a:t>
                      </a: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66383"/>
                  </a:ext>
                </a:extLst>
              </a:tr>
              <a:tr h="517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Karbon Kaçağı Riski Analizi: Yerli üreticiyi dış rekabetten korumak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01243"/>
                  </a:ext>
                </a:extLst>
              </a:tr>
              <a:tr h="1004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Tarihsel Emisyonlar &amp; </a:t>
                      </a:r>
                      <a:r>
                        <a:rPr lang="tr-TR" sz="20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Sektörel</a:t>
                      </a: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kıyas ölçütleri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546844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Verimli tesisleri ödüllendirmek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82493"/>
                  </a:ext>
                </a:extLst>
              </a:tr>
              <a:tr h="1004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Açık artırma yöntemi</a:t>
                      </a:r>
                    </a:p>
                    <a:p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057717"/>
                  </a:ext>
                </a:extLst>
              </a:tr>
              <a:tr h="517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Azaltım teşviki &amp; ETS gelirleri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95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04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49647" y="1142333"/>
            <a:ext cx="785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Tahsisatların</a:t>
            </a:r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Ticareti ve Teslimi</a:t>
            </a:r>
            <a:endParaRPr lang="en-US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F5630182-9D64-9EA9-8309-B8B127F6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10984"/>
              </p:ext>
            </p:extLst>
          </p:nvPr>
        </p:nvGraphicFramePr>
        <p:xfrm>
          <a:off x="449647" y="1944875"/>
          <a:ext cx="5289001" cy="4106439"/>
        </p:xfrm>
        <a:graphic>
          <a:graphicData uri="http://schemas.openxmlformats.org/drawingml/2006/table">
            <a:tbl>
              <a:tblPr firstRow="1" bandRow="1"/>
              <a:tblGrid>
                <a:gridCol w="5289001">
                  <a:extLst>
                    <a:ext uri="{9D8B030D-6E8A-4147-A177-3AD203B41FA5}">
                      <a16:colId xmlns:a16="http://schemas.microsoft.com/office/drawing/2014/main" val="842630533"/>
                    </a:ext>
                  </a:extLst>
                </a:gridCol>
              </a:tblGrid>
              <a:tr h="625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Ticarete ilişkin kural ve mekanizmalar</a:t>
                      </a: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66383"/>
                  </a:ext>
                </a:extLst>
              </a:tr>
              <a:tr h="1434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Esneklik &amp; İstikrar mekanizmaları: Fiyat dalgalanmalarını engellemek ve geçişi kolaylaştırmak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Piyasa Gözetim ve Denetimi: Etkin piyasa gözetimi ve yaptırım çerçevesi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01243"/>
                  </a:ext>
                </a:extLst>
              </a:tr>
              <a:tr h="1103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Dönem sonunda </a:t>
                      </a:r>
                      <a:r>
                        <a:rPr lang="tr-TR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tahsisatların</a:t>
                      </a: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idareye teslimi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546844"/>
                  </a:ext>
                </a:extLst>
              </a:tr>
              <a:tr h="772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 ton emisyon=1 tahsisat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tr-TR" sz="1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Aykırılık durumunda yaptırım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82493"/>
                  </a:ext>
                </a:extLst>
              </a:tr>
            </a:tbl>
          </a:graphicData>
        </a:graphic>
      </p:graphicFrame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F739A8A-DC0F-1A6F-CDE2-76D0798B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422" y="1944875"/>
            <a:ext cx="6047064" cy="37707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879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80255429-8FE6-4716-DEB0-A57BD62B7B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184523-5E1B-837D-BB4D-AD721276E758}"/>
              </a:ext>
            </a:extLst>
          </p:cNvPr>
          <p:cNvSpPr txBox="1"/>
          <p:nvPr/>
        </p:nvSpPr>
        <p:spPr>
          <a:xfrm>
            <a:off x="406893" y="2767279"/>
            <a:ext cx="706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İklim Değişikliği Başkanlığı Çalışmaları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37BDBB4-8832-05BC-A443-122C510915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6619" y="1705637"/>
            <a:ext cx="4585381" cy="3782939"/>
          </a:xfrm>
        </p:spPr>
      </p:pic>
    </p:spTree>
    <p:extLst>
      <p:ext uri="{BB962C8B-B14F-4D97-AF65-F5344CB8AC3E}">
        <p14:creationId xmlns:p14="http://schemas.microsoft.com/office/powerpoint/2010/main" val="308050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291733" y="1030230"/>
            <a:ext cx="986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Piyasa Hazırlık Ortaklığı (PMR)</a:t>
            </a:r>
            <a:endParaRPr lang="tr-TR" sz="28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Dünya Bankası ve Bakanlığımız ortaklığında teknik kapasitenin arttırılmasına yönelik faaliyetler gerçekleştirilmiştir.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>
              <a:solidFill>
                <a:srgbClr val="1F4C4E"/>
              </a:solidFill>
            </a:endParaRP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E6B7CFCE-359C-F996-E34D-2B6E6F4331E3}"/>
              </a:ext>
            </a:extLst>
          </p:cNvPr>
          <p:cNvGraphicFramePr/>
          <p:nvPr/>
        </p:nvGraphicFramePr>
        <p:xfrm>
          <a:off x="773440" y="2784556"/>
          <a:ext cx="5225627" cy="342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3A8B1242-162D-06F9-4738-86318E8D5F11}"/>
              </a:ext>
            </a:extLst>
          </p:cNvPr>
          <p:cNvGraphicFramePr/>
          <p:nvPr/>
        </p:nvGraphicFramePr>
        <p:xfrm>
          <a:off x="6315600" y="2784556"/>
          <a:ext cx="4880226" cy="342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2200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534176" y="1065181"/>
            <a:ext cx="9864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Piyasa Uygulama Ortaklığı (PMI)</a:t>
            </a:r>
            <a:endParaRPr lang="tr-TR" sz="28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sz="2000" dirty="0">
              <a:solidFill>
                <a:srgbClr val="1F4C4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>
              <a:solidFill>
                <a:srgbClr val="1F4C4E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4E87351-AD83-DD1E-F5A6-BC42CF498759}"/>
              </a:ext>
            </a:extLst>
          </p:cNvPr>
          <p:cNvSpPr txBox="1"/>
          <p:nvPr/>
        </p:nvSpPr>
        <p:spPr>
          <a:xfrm>
            <a:off x="291733" y="1603790"/>
            <a:ext cx="1136609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Dünya Bankası finansmanında ETS kurulumuna yönelik çalışmaların gerçekleştirileceği programdır.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Yaklaşık 5 milyon Dolar hibe bütçe tahsis edilmiştir.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2023 </a:t>
            </a: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–  </a:t>
            </a:r>
            <a:r>
              <a:rPr lang="tr-TR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2028 </a:t>
            </a: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arası 5 yıllık dönem için planlanmıştır.</a:t>
            </a: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Ana Bileşenler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ETS tasarımı (üst limit, kapsam, </a:t>
            </a:r>
            <a:r>
              <a:rPr lang="tr-T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tahsisatların</a:t>
            </a: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dağılımı vb.)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tr-T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ETS’nin</a:t>
            </a: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ekonomik etkilerine yönelik modelleme çalışmaları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tr-T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ETS’nin</a:t>
            </a: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pilot ve 1. fazının uygulanması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Karbon fiyatlandırma araçlarında Adil Geçiş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 ETS/ İRD sektörleri için sera gazı emisyonu kıyas ölçütleri (benchmarking) belirlenmesi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b="1" dirty="0">
              <a:solidFill>
                <a:srgbClr val="1F4C4E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80" y="3009900"/>
            <a:ext cx="2076808" cy="11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2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251202" y="1230713"/>
            <a:ext cx="84363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Ulusal Karbon Fiyatlandırma İhtisas Çalışma Grubu </a:t>
            </a:r>
            <a:endParaRPr lang="tr-TR" sz="24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dirty="0">
              <a:solidFill>
                <a:srgbClr val="1F4C4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Yeşil Mutabakat Eylem Planı kapsamında temsil ve karar alma:</a:t>
            </a:r>
          </a:p>
          <a:p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Yeşil Mutabakat Çalışma Grubu (YMÇG) çalışmalarına destek</a:t>
            </a: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Başkanlığımız koordinasyonunda; Ulusal Karbon Fiyatlandırma İhtisas Çalışma Grubu </a:t>
            </a:r>
          </a:p>
          <a:p>
            <a:pPr lvl="1"/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beş adet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toplantı gerçekleştirilmiştir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1. toplantı: </a:t>
            </a:r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Çevrimiçi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(21 Temmuz 2022)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2. toplantı: </a:t>
            </a:r>
            <a:r>
              <a:rPr lang="tr-TR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Hibrit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(13 Ekim 2022)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3. toplantı: </a:t>
            </a:r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Çevrimiçi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(28 Şubat 2023</a:t>
            </a:r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  <a:p>
            <a:pPr lvl="1"/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4. toplantı: Çevrimiçi (27 Mart 2023) (ETS AÇG)</a:t>
            </a:r>
          </a:p>
          <a:p>
            <a:pPr lvl="1"/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5. toplantı: Çevrimiçi (4 Nisan 2023) (Denkleştirme AÇG)</a:t>
            </a:r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/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6.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toplantı: Çevrimiçi (</a:t>
            </a:r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26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Temmuz </a:t>
            </a:r>
            <a:r>
              <a:rPr lang="tr-TR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2023)</a:t>
            </a:r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Kamu &amp; Özel Sektör Katılımı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ETS işleyişine yönelik görüş alışverişleri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E672169-2C15-C2E1-A46B-FE2096A37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39" y="2082980"/>
            <a:ext cx="2466947" cy="355206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27210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C112F5D-8C93-78CA-2CAE-B03AD2E4EC6F}"/>
              </a:ext>
            </a:extLst>
          </p:cNvPr>
          <p:cNvSpPr txBox="1"/>
          <p:nvPr/>
        </p:nvSpPr>
        <p:spPr>
          <a:xfrm>
            <a:off x="642192" y="985980"/>
            <a:ext cx="109076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Emisyon Ticaret Sistemi Alt Süreçlerine İlişkin Toplantı</a:t>
            </a:r>
          </a:p>
          <a:p>
            <a:r>
              <a:rPr lang="tr-TR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3-4 Kasım 2022, Ankara</a:t>
            </a: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sz="2000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Toplantı konusu: 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ETS piyasa tasarım ve işletim süreçleri &amp; piyasa gözetim ve denetimi</a:t>
            </a: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sz="2000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Katılımcılar: 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İDB, SPK, Borsa İstanbul, </a:t>
            </a:r>
            <a:r>
              <a:rPr lang="tr-TR" sz="2000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Takasbank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MKK</a:t>
            </a: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sz="2000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Öne çıkan hususlar: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Tahsisatların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hukuki durumu (sermaye piyasası aracı)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Piyasanın istikrarı ve esnekliği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İşlem kayıt sistemleri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Tahsisatların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ihracı ve ikincil piyasa düzenlemeleri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Piyasa denetimi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Piyasa bozucu faaliyetlere ilişkin yaptırımlar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İzleme, Raporlama ve Doğrulama Sistemi (mevcut durum ve ihtiyaçlar)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Bilgi paylaşımı ve kamuyu aydınlatma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F5BEC80-873F-AC00-4B62-346ABC01F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716" y="3318868"/>
            <a:ext cx="3630113" cy="1853232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69853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C112F5D-8C93-78CA-2CAE-B03AD2E4EC6F}"/>
              </a:ext>
            </a:extLst>
          </p:cNvPr>
          <p:cNvSpPr txBox="1"/>
          <p:nvPr/>
        </p:nvSpPr>
        <p:spPr>
          <a:xfrm>
            <a:off x="644733" y="1105197"/>
            <a:ext cx="7704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İklim Kanunu </a:t>
            </a:r>
            <a:r>
              <a:rPr lang="tr-TR" sz="24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Çalıştayı</a:t>
            </a:r>
            <a:endParaRPr lang="tr-TR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r>
              <a:rPr lang="tr-TR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29.11-02.12.2022</a:t>
            </a:r>
          </a:p>
          <a:p>
            <a:endParaRPr lang="tr-TR" sz="2000" dirty="0">
              <a:solidFill>
                <a:srgbClr val="1F4C4E"/>
              </a:solidFill>
            </a:endParaRPr>
          </a:p>
          <a:p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Toplantı konusu: İklim Kanunu ETS metinlerine son şeklini verme</a:t>
            </a:r>
          </a:p>
          <a:p>
            <a:endParaRPr lang="tr-TR" sz="2000" dirty="0">
              <a:solidFill>
                <a:srgbClr val="1F4C4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80" y="2767190"/>
            <a:ext cx="3857146" cy="216964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44733" y="275582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Öne çıkan hususlar: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Tahsisatlar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Piyasa Yönetimi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Birincil ve ikincil piyasalar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Özel sektör talepleri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Denetim süreci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Yaptırımlar</a:t>
            </a:r>
          </a:p>
        </p:txBody>
      </p:sp>
      <p:sp>
        <p:nvSpPr>
          <p:cNvPr id="9" name="Oval 8"/>
          <p:cNvSpPr/>
          <p:nvPr/>
        </p:nvSpPr>
        <p:spPr>
          <a:xfrm>
            <a:off x="3128956" y="4689595"/>
            <a:ext cx="4155071" cy="1461271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962275" algn="l"/>
              </a:tabLst>
            </a:pPr>
            <a:r>
              <a:rPr lang="tr-TR" dirty="0">
                <a:latin typeface="Arial Narrow" panose="020B0604020202020204" pitchFamily="34" charset="0"/>
                <a:cs typeface="Arial Narrow" panose="020B0604020202020204" pitchFamily="34" charset="0"/>
              </a:rPr>
              <a:t>Kanununun hazırlık çalışmaları tamamlanmış olup, Meclisimizde mevzuat sürecinin başlatılması beklenmektedir.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tr-T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40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6417783" y="1782395"/>
            <a:ext cx="57742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Diğer Ülke Karbon Fiyatlandırma Birimleri ile Toplantılar</a:t>
            </a:r>
            <a:endParaRPr lang="tr-TR" sz="28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Kaliforniya </a:t>
            </a: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Birleşik Krallık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Kolombiya</a:t>
            </a: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Almanya 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ETS Otoritesi (</a:t>
            </a:r>
            <a:r>
              <a:rPr lang="tr-TR" sz="2000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DEHSt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62502" y="1952480"/>
            <a:ext cx="57742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AB Yüksek Düzeyli İklim Diyaloğu</a:t>
            </a:r>
            <a:endParaRPr lang="tr-TR" sz="28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Karbon Fiyatlandırma Çalışma Grubu Toplantıları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26 Ocak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05 Nisan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 Mart 2023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13" y="1121199"/>
            <a:ext cx="1447259" cy="6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0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00182" y="1135160"/>
            <a:ext cx="986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AB ETS Mevzuatının Ulusal Mevzuata Aktarımı Projesi</a:t>
            </a:r>
            <a:endParaRPr lang="tr-TR" sz="2000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4E87351-AD83-DD1E-F5A6-BC42CF498759}"/>
              </a:ext>
            </a:extLst>
          </p:cNvPr>
          <p:cNvSpPr txBox="1"/>
          <p:nvPr/>
        </p:nvSpPr>
        <p:spPr>
          <a:xfrm>
            <a:off x="400182" y="2003975"/>
            <a:ext cx="7003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Proje Bilgisi: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Avrupa Birliği Katılım Öncesi Mali Yardım Aracı (IPA) </a:t>
            </a: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Proje Hedefi: 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Proje ile ülkemizde kurulacak </a:t>
            </a:r>
            <a:r>
              <a:rPr lang="tr-TR" dirty="0" err="1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ETS’nin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AB mevzuatıyla uyumunun temini</a:t>
            </a: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Hedeflenen Çıktılar: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•AB Emisyon Ticareti Sistemi Direktifi (2003/87/EC) iç mevzuata aktarılması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•Yol Haritası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•Kapasite geliştirme</a:t>
            </a:r>
          </a:p>
          <a:p>
            <a:pPr lvl="1"/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•AB-ETS hakkında Farkındalık Yaratmak</a:t>
            </a:r>
          </a:p>
          <a:p>
            <a:endParaRPr lang="tr-TR" dirty="0">
              <a:solidFill>
                <a:srgbClr val="1F4C4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Projenin uygulama sürecinin </a:t>
            </a:r>
            <a:r>
              <a:rPr lang="tr-TR" b="1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2024</a:t>
            </a:r>
            <a:r>
              <a:rPr lang="tr-TR" dirty="0">
                <a:solidFill>
                  <a:srgbClr val="1F4C4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yılında başlaması planlanmaktadır.</a:t>
            </a:r>
          </a:p>
        </p:txBody>
      </p:sp>
      <p:sp>
        <p:nvSpPr>
          <p:cNvPr id="2" name="AutoShape 2" descr="Council Directive 2003/87/EC - consolidated - ETRMA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2" descr="Council Directive 2003/87/EC - consolidated - ETRMA">
            <a:extLst>
              <a:ext uri="{FF2B5EF4-FFF2-40B4-BE49-F238E27FC236}">
                <a16:creationId xmlns:a16="http://schemas.microsoft.com/office/drawing/2014/main" id="{0E1F1276-9A33-FEAD-F802-C828B64F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41" y="2174422"/>
            <a:ext cx="363337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9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E518A063-7A3A-7DDD-527D-6CB7A67D0E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CF239-5D4B-6385-4665-B093EAF96DF5}"/>
              </a:ext>
            </a:extLst>
          </p:cNvPr>
          <p:cNvSpPr txBox="1"/>
          <p:nvPr/>
        </p:nvSpPr>
        <p:spPr>
          <a:xfrm>
            <a:off x="748136" y="1517835"/>
            <a:ext cx="4066819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100" dirty="0">
                <a:solidFill>
                  <a:schemeClr val="bg1"/>
                </a:solidFill>
                <a:cs typeface="Calibri" panose="020F0502020204030204" pitchFamily="34" charset="0"/>
              </a:rPr>
              <a:t>Sunum İçeriği</a:t>
            </a:r>
            <a:endParaRPr lang="en-US" sz="5400" b="1" spc="1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C4458-83AD-2EAF-2032-9093A337D709}"/>
              </a:ext>
            </a:extLst>
          </p:cNvPr>
          <p:cNvSpPr txBox="1"/>
          <p:nvPr/>
        </p:nvSpPr>
        <p:spPr>
          <a:xfrm>
            <a:off x="748136" y="2827700"/>
            <a:ext cx="10695728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1-Emisyon Ticaret Sistemi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b="1" spc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2-İklim Değişikliği Başkanlığı Çalışmaları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b="1" spc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53E2C3-708D-CBC7-11CF-AD861A907C8A}"/>
              </a:ext>
            </a:extLst>
          </p:cNvPr>
          <p:cNvCxnSpPr>
            <a:cxnSpLocks/>
          </p:cNvCxnSpPr>
          <p:nvPr/>
        </p:nvCxnSpPr>
        <p:spPr>
          <a:xfrm>
            <a:off x="0" y="820117"/>
            <a:ext cx="12192000" cy="0"/>
          </a:xfrm>
          <a:prstGeom prst="line">
            <a:avLst/>
          </a:prstGeom>
          <a:ln w="381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Graphical user interface&#10;&#10;Description automatically generated">
            <a:extLst>
              <a:ext uri="{FF2B5EF4-FFF2-40B4-BE49-F238E27FC236}">
                <a16:creationId xmlns:a16="http://schemas.microsoft.com/office/drawing/2014/main" id="{A6225290-144D-030F-6094-2FA1420B03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630" y="-584896"/>
            <a:ext cx="2920426" cy="2063931"/>
          </a:xfrm>
          <a:prstGeom prst="rect">
            <a:avLst/>
          </a:prstGeom>
        </p:spPr>
      </p:pic>
      <p:pic>
        <p:nvPicPr>
          <p:cNvPr id="54" name="Picture 53" descr="Text&#10;&#10;Description automatically generated">
            <a:extLst>
              <a:ext uri="{FF2B5EF4-FFF2-40B4-BE49-F238E27FC236}">
                <a16:creationId xmlns:a16="http://schemas.microsoft.com/office/drawing/2014/main" id="{A4112084-E4AD-BC50-D411-C0ABFAFFEB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911" y="153496"/>
            <a:ext cx="2378967" cy="5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2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60DE64D7-12EC-B072-4241-A7EC19240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F54BE2-C29F-9DF9-9452-BBCDCE7155B3}"/>
              </a:ext>
            </a:extLst>
          </p:cNvPr>
          <p:cNvSpPr txBox="1"/>
          <p:nvPr/>
        </p:nvSpPr>
        <p:spPr>
          <a:xfrm>
            <a:off x="1008348" y="2882269"/>
            <a:ext cx="965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spc="600" dirty="0">
                <a:solidFill>
                  <a:schemeClr val="bg2"/>
                </a:solidFill>
                <a:latin typeface="Montserrat" panose="02000505000000020004" pitchFamily="2" charset="77"/>
                <a:ea typeface="Noto Serif" panose="02020600060500020200" pitchFamily="18" charset="0"/>
                <a:cs typeface="Poppins" panose="00000500000000000000" pitchFamily="2" charset="0"/>
              </a:rPr>
              <a:t>Teşekkürler</a:t>
            </a:r>
            <a:r>
              <a:rPr lang="tr-TR" sz="4000" b="1" spc="600" dirty="0" smtClean="0">
                <a:solidFill>
                  <a:schemeClr val="bg2"/>
                </a:solidFill>
                <a:latin typeface="Montserrat" panose="02000505000000020004" pitchFamily="2" charset="77"/>
                <a:ea typeface="Noto Serif" panose="02020600060500020200" pitchFamily="18" charset="0"/>
                <a:cs typeface="Poppins" panose="00000500000000000000" pitchFamily="2" charset="0"/>
              </a:rPr>
              <a:t>.</a:t>
            </a:r>
            <a:endParaRPr lang="en-US" sz="4000" b="1" spc="600" dirty="0">
              <a:solidFill>
                <a:schemeClr val="bg2"/>
              </a:solidFill>
              <a:latin typeface="Montserrat" panose="02000505000000020004" pitchFamily="2" charset="77"/>
              <a:ea typeface="Noto Serif" panose="02020600060500020200" pitchFamily="18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74FEF-B005-747D-D392-6AF3B5B589D4}"/>
              </a:ext>
            </a:extLst>
          </p:cNvPr>
          <p:cNvSpPr txBox="1"/>
          <p:nvPr/>
        </p:nvSpPr>
        <p:spPr>
          <a:xfrm>
            <a:off x="1008348" y="3719317"/>
            <a:ext cx="965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 smtClean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WWW.İKLİM.GOV.TR</a:t>
            </a:r>
            <a:endParaRPr lang="tr-TR" spc="600" dirty="0">
              <a:solidFill>
                <a:schemeClr val="bg1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  <a:p>
            <a:r>
              <a:rPr lang="tr-TR" spc="600" dirty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k</a:t>
            </a:r>
            <a:r>
              <a:rPr lang="tr-TR" spc="600" dirty="0" smtClean="0">
                <a:solidFill>
                  <a:schemeClr val="bg1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arbonfiyatlandirma@iklim.gov.tr</a:t>
            </a:r>
          </a:p>
        </p:txBody>
      </p:sp>
      <p:pic>
        <p:nvPicPr>
          <p:cNvPr id="13" name="Picture 12" descr="A white cross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85CC4DF-ED69-4D56-123D-696969D8C7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48" y="4337524"/>
            <a:ext cx="618974" cy="738854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6CD5CB3-CC2F-3C73-9362-178A571BC4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70" y="4471551"/>
            <a:ext cx="824736" cy="585682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F82A327-6821-E723-6AEB-E1AFDF8912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323" y="4575073"/>
            <a:ext cx="860594" cy="51994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D40FC865-F20A-726F-7B4C-E5F0E4041E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290" y="4440502"/>
            <a:ext cx="512372" cy="60440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815FBE9-9B98-6123-13E9-57BFAFACB01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562" y="4327891"/>
            <a:ext cx="654410" cy="7918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0A726-CEAB-353E-3DED-E6A2A49B07E8}"/>
              </a:ext>
            </a:extLst>
          </p:cNvPr>
          <p:cNvSpPr txBox="1"/>
          <p:nvPr/>
        </p:nvSpPr>
        <p:spPr>
          <a:xfrm>
            <a:off x="4012754" y="4600225"/>
            <a:ext cx="251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@TC_İKLİM</a:t>
            </a:r>
          </a:p>
        </p:txBody>
      </p:sp>
    </p:spTree>
    <p:extLst>
      <p:ext uri="{BB962C8B-B14F-4D97-AF65-F5344CB8AC3E}">
        <p14:creationId xmlns:p14="http://schemas.microsoft.com/office/powerpoint/2010/main" val="171937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80255429-8FE6-4716-DEB0-A57BD62B7B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184523-5E1B-837D-BB4D-AD721276E758}"/>
              </a:ext>
            </a:extLst>
          </p:cNvPr>
          <p:cNvSpPr txBox="1"/>
          <p:nvPr/>
        </p:nvSpPr>
        <p:spPr>
          <a:xfrm>
            <a:off x="585313" y="2767279"/>
            <a:ext cx="5476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Emisyon Ticaret Sistemi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37BDBB4-8832-05BC-A443-122C510915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5888" y="1721679"/>
            <a:ext cx="4585381" cy="3782939"/>
          </a:xfrm>
        </p:spPr>
      </p:pic>
    </p:spTree>
    <p:extLst>
      <p:ext uri="{BB962C8B-B14F-4D97-AF65-F5344CB8AC3E}">
        <p14:creationId xmlns:p14="http://schemas.microsoft.com/office/powerpoint/2010/main" val="255330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378580" y="1144473"/>
            <a:ext cx="66374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Emisyon Ticaret Sistemi (ETS)</a:t>
            </a:r>
            <a:endParaRPr lang="en-US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endParaRPr lang="tr-TR" sz="1600" b="1" dirty="0">
              <a:solidFill>
                <a:srgbClr val="488A83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Emisyon üst sınırı</a:t>
            </a:r>
          </a:p>
          <a:p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Sistem dahilindeki tesislerin sera gazı emisyonları için bir üst sınır belirlenir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Üst sınır dahilinde </a:t>
            </a:r>
            <a:r>
              <a:rPr lang="tr-TR" sz="1600" b="1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tahsisatlandırma</a:t>
            </a:r>
            <a:endParaRPr lang="tr-TR" sz="1600" b="1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Ücretsiz </a:t>
            </a:r>
            <a:r>
              <a:rPr lang="tr-TR" sz="16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tahsisatlandırma</a:t>
            </a:r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yöntemleri: tarihsel emisyonlar &amp; kıyas ölçütleri</a:t>
            </a:r>
          </a:p>
          <a:p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Ücretli </a:t>
            </a:r>
            <a:r>
              <a:rPr lang="tr-TR" sz="16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tahsisatlandırma</a:t>
            </a:r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: açık artırma </a:t>
            </a:r>
          </a:p>
          <a:p>
            <a:endParaRPr lang="tr-TR" sz="16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 Alım </a:t>
            </a:r>
            <a:r>
              <a:rPr lang="tr-TR" sz="1600" b="1" dirty="0" smtClean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Satımı – Maliyet Etkin </a:t>
            </a:r>
            <a:r>
              <a:rPr lang="tr-TR" sz="1600" b="1" dirty="0" err="1" smtClean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Azaltım</a:t>
            </a:r>
            <a:endParaRPr lang="tr-TR" sz="1600" b="1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Firmalar ihtiyaçları doğrultusunda piyasada işlem yapar</a:t>
            </a:r>
          </a:p>
          <a:p>
            <a:endParaRPr lang="tr-TR" sz="16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Yıllık Emisyon Döngüsü - </a:t>
            </a:r>
            <a:r>
              <a:rPr lang="tr-TR" sz="1600" b="1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Tahsisatların</a:t>
            </a:r>
            <a:r>
              <a:rPr lang="tr-TR" sz="16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teslimi</a:t>
            </a:r>
          </a:p>
          <a:p>
            <a:r>
              <a:rPr lang="tr-TR" sz="16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Doğrulanmış yıllık sera gazı emisyon miktarına eşdeğer tahsisat İdareye teslim edilir </a:t>
            </a:r>
          </a:p>
          <a:p>
            <a:endParaRPr lang="tr-TR" sz="16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endParaRPr lang="tr-TR" sz="1600" b="1" dirty="0">
              <a:solidFill>
                <a:srgbClr val="1F4C4E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32" y="1941471"/>
            <a:ext cx="4876709" cy="25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319524" y="1544898"/>
            <a:ext cx="50961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Küresel</a:t>
            </a:r>
            <a:r>
              <a:rPr lang="en-US" sz="28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8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görünüme</a:t>
            </a:r>
            <a:r>
              <a:rPr lang="en-US" sz="28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8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ilişkin</a:t>
            </a:r>
            <a:r>
              <a:rPr lang="en-US" sz="28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800" dirty="0" err="1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bilgiler</a:t>
            </a:r>
            <a:endParaRPr lang="en-US" sz="28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endParaRPr lang="tr-TR" b="1" dirty="0">
              <a:solidFill>
                <a:srgbClr val="488A83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488A83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2</a:t>
            </a:r>
            <a:r>
              <a:rPr lang="tr-TR" sz="2000" b="1" dirty="0" smtClean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8</a:t>
            </a:r>
            <a:r>
              <a:rPr lang="en-US" sz="2000" dirty="0" smtClean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adet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operasyonel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küresel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emisyonlar</a:t>
            </a:r>
            <a:r>
              <a:rPr lang="tr-TR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ın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17%</a:t>
            </a:r>
            <a:endParaRPr lang="tr-TR" sz="2000" b="1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endParaRPr lang="en-US" sz="20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ETS’ye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sahip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ülkelerin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ekonomik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büyüklüğü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: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küresel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GSYİH’nin</a:t>
            </a:r>
            <a:r>
              <a:rPr lang="en-US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55%</a:t>
            </a:r>
            <a:endParaRPr lang="tr-TR" sz="2000" b="1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endParaRPr lang="en-US" sz="2000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 </a:t>
            </a:r>
            <a:r>
              <a:rPr lang="tr-TR" sz="2000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geliri: </a:t>
            </a:r>
            <a:r>
              <a:rPr lang="tr-TR" sz="2000" b="1" dirty="0" smtClean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224</a:t>
            </a:r>
            <a:r>
              <a:rPr lang="en-US" sz="2000" b="1" dirty="0" smtClean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Milyar</a:t>
            </a:r>
            <a:r>
              <a:rPr lang="en-US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 </a:t>
            </a:r>
            <a:r>
              <a:rPr lang="tr-TR" sz="2000" b="1" dirty="0">
                <a:solidFill>
                  <a:srgbClr val="1F4C4E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USD</a:t>
            </a:r>
            <a:endParaRPr lang="en-US" sz="2000" b="1" dirty="0">
              <a:solidFill>
                <a:srgbClr val="1F4C4E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509" y="1723953"/>
            <a:ext cx="6648685" cy="28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0851B55-70C4-5DA6-6E19-BAF5D56AE6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6B71E6-4D49-E3C0-1438-F2546C487257}"/>
              </a:ext>
            </a:extLst>
          </p:cNvPr>
          <p:cNvSpPr/>
          <p:nvPr/>
        </p:nvSpPr>
        <p:spPr>
          <a:xfrm>
            <a:off x="190532" y="382457"/>
            <a:ext cx="12192000" cy="6858000"/>
          </a:xfrm>
          <a:prstGeom prst="rect">
            <a:avLst/>
          </a:prstGeom>
          <a:solidFill>
            <a:srgbClr val="DD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3546273-A685-0DFA-94F0-59CB34AB55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36" y="1871035"/>
            <a:ext cx="4644581" cy="4084596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FB4959-CE76-AE22-8FB3-990B9EA6A342}"/>
              </a:ext>
            </a:extLst>
          </p:cNvPr>
          <p:cNvSpPr/>
          <p:nvPr/>
        </p:nvSpPr>
        <p:spPr>
          <a:xfrm>
            <a:off x="6328317" y="2265420"/>
            <a:ext cx="5020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2053 Net Sıfır Hedefi &amp; Yeşil kalkınma:  </a:t>
            </a:r>
          </a:p>
          <a:p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Maliyet etkin azaltım &amp; Dönüşümün finansmanı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6DA569-B3CF-2F76-00EB-7BE0CF06BF1E}"/>
              </a:ext>
            </a:extLst>
          </p:cNvPr>
          <p:cNvSpPr txBox="1"/>
          <p:nvPr/>
        </p:nvSpPr>
        <p:spPr>
          <a:xfrm>
            <a:off x="6481674" y="3489339"/>
            <a:ext cx="391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Ulusal Katkı Beyanı (NDC) Hedefleri</a:t>
            </a:r>
          </a:p>
          <a:p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Türkiye COP27’de iklim hedeflerini arttırmıştır  (%41 </a:t>
            </a:r>
            <a:r>
              <a:rPr lang="tr-T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azaltım</a:t>
            </a:r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796AC4-8588-4CE3-0B96-020D55758545}"/>
              </a:ext>
            </a:extLst>
          </p:cNvPr>
          <p:cNvSpPr txBox="1"/>
          <p:nvPr/>
        </p:nvSpPr>
        <p:spPr>
          <a:xfrm>
            <a:off x="6328317" y="5059039"/>
            <a:ext cx="5663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SKDM’ye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Uyum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: ‘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SKDM’ye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uyum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kapsamında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etkin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işleyen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ulusal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Emisyon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Ticaret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Sistemi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geliştirilecek</a:t>
            </a:r>
            <a:r>
              <a:rPr lang="tr-T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tir.’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 (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Orta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Vadeli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Program 2023-2025)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F8BD5AFB-84A4-5514-BFB5-4C8E9AD852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33" y="89177"/>
            <a:ext cx="2036026" cy="5322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7466692-29A3-A799-C774-243080B435E1}"/>
              </a:ext>
            </a:extLst>
          </p:cNvPr>
          <p:cNvSpPr txBox="1"/>
          <p:nvPr/>
        </p:nvSpPr>
        <p:spPr>
          <a:xfrm>
            <a:off x="5094843" y="1275742"/>
            <a:ext cx="682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 ile ulaşılmak istenen hedefler</a:t>
            </a:r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5102C220-CC48-C4E5-573E-8E69BD7D93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64"/>
          <a:stretch/>
        </p:blipFill>
        <p:spPr>
          <a:xfrm>
            <a:off x="5624230" y="2369777"/>
            <a:ext cx="462509" cy="454208"/>
          </a:xfrm>
          <a:prstGeom prst="rect">
            <a:avLst/>
          </a:prstGeom>
        </p:spPr>
      </p:pic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1A059310-540D-48CD-C2B0-D0FB0E5ECD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64"/>
          <a:stretch/>
        </p:blipFill>
        <p:spPr>
          <a:xfrm>
            <a:off x="5692645" y="3686229"/>
            <a:ext cx="462509" cy="454208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3E0AEC6A-B833-770C-FD89-4E5D136A9B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64"/>
          <a:stretch/>
        </p:blipFill>
        <p:spPr>
          <a:xfrm>
            <a:off x="5560266" y="5128050"/>
            <a:ext cx="462509" cy="4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8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49647" y="1046293"/>
            <a:ext cx="785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 kapsamına karar vermek</a:t>
            </a:r>
            <a:endParaRPr lang="en-US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F5630182-9D64-9EA9-8309-B8B127F6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76873"/>
              </p:ext>
            </p:extLst>
          </p:nvPr>
        </p:nvGraphicFramePr>
        <p:xfrm>
          <a:off x="449647" y="1812757"/>
          <a:ext cx="7394942" cy="4305003"/>
        </p:xfrm>
        <a:graphic>
          <a:graphicData uri="http://schemas.openxmlformats.org/drawingml/2006/table">
            <a:tbl>
              <a:tblPr firstRow="1" bandRow="1"/>
              <a:tblGrid>
                <a:gridCol w="7394942">
                  <a:extLst>
                    <a:ext uri="{9D8B030D-6E8A-4147-A177-3AD203B41FA5}">
                      <a16:colId xmlns:a16="http://schemas.microsoft.com/office/drawing/2014/main" val="842630533"/>
                    </a:ext>
                  </a:extLst>
                </a:gridCol>
              </a:tblGrid>
              <a:tr h="199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Sektörel kapsam</a:t>
                      </a: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66383"/>
                  </a:ext>
                </a:extLst>
              </a:tr>
              <a:tr h="513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Mevcut İRD Sistemi Kapsamı: Sanayi &amp; Enerji &amp; </a:t>
                      </a:r>
                      <a:r>
                        <a:rPr lang="tr-TR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Sivil Havacılık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01243"/>
                  </a:ext>
                </a:extLst>
              </a:tr>
              <a:tr h="43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Gaz kapsamı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546844"/>
                  </a:ext>
                </a:extLst>
              </a:tr>
              <a:tr h="733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İRD kapsamı: Karbon dioksit, </a:t>
                      </a:r>
                      <a:r>
                        <a:rPr lang="tr-TR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perflorokarbonlar</a:t>
                      </a: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tr-TR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diazot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oksit</a:t>
                      </a:r>
                      <a:endParaRPr lang="tr-TR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65177"/>
                  </a:ext>
                </a:extLst>
              </a:tr>
              <a:tr h="498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Eşik değerler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057717"/>
                  </a:ext>
                </a:extLst>
              </a:tr>
              <a:tr h="1250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İRD Mevzuatı kategoriler: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Kategori A: 50.000 ton CO2(</a:t>
                      </a:r>
                      <a:r>
                        <a:rPr lang="tr-TR" sz="18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eşd</a:t>
                      </a: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)’den az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Kategori B: 50.000 - 500.000 ton CO2(</a:t>
                      </a:r>
                      <a:r>
                        <a:rPr lang="tr-TR" sz="18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eşd</a:t>
                      </a: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) arası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Kategori C: 500.000 ton CO2(</a:t>
                      </a:r>
                      <a:r>
                        <a:rPr lang="tr-TR" sz="18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eşd</a:t>
                      </a:r>
                      <a:r>
                        <a:rPr lang="tr-TR" sz="1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)’den fazla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95126"/>
                  </a:ext>
                </a:extLst>
              </a:tr>
              <a:tr h="513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Belli değerlerin altındaki tesisler kapsama alınmayabilir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6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3035" y="122875"/>
            <a:ext cx="3881176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488A83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ETS Kapsam</a:t>
            </a:r>
            <a:r>
              <a:rPr lang="tr-TR" sz="3200" b="1" dirty="0">
                <a:solidFill>
                  <a:srgbClr val="700000"/>
                </a:solidFill>
                <a:latin typeface="+mn-lt"/>
              </a:rPr>
              <a:t> </a:t>
            </a:r>
            <a:r>
              <a:rPr lang="tr-TR" sz="2800" b="1" dirty="0">
                <a:solidFill>
                  <a:srgbClr val="488A83"/>
                </a:solidFill>
                <a:latin typeface="Calibri" panose="020F0502020204030204" pitchFamily="34" charset="0"/>
                <a:ea typeface="Noto Serif" panose="02020600060500020200" pitchFamily="18" charset="0"/>
                <a:cs typeface="Calibri" panose="020F0502020204030204" pitchFamily="34" charset="0"/>
              </a:rPr>
              <a:t>Örnekleri</a:t>
            </a:r>
            <a:endParaRPr lang="en-GB" sz="2800" b="1" dirty="0">
              <a:solidFill>
                <a:srgbClr val="488A83"/>
              </a:solidFill>
              <a:latin typeface="Calibri" panose="020F0502020204030204" pitchFamily="34" charset="0"/>
              <a:ea typeface="Noto Serif" panose="02020600060500020200" pitchFamily="18" charset="0"/>
              <a:cs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46AA6-E298-481D-A7E4-49AC252D5A8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17853" y="6356350"/>
            <a:ext cx="13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ICAP,2023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154" y="375496"/>
            <a:ext cx="6180279" cy="61634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870" y="1448438"/>
            <a:ext cx="172728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8E4B1-4440-B5D7-78EC-58964557E66A}"/>
              </a:ext>
            </a:extLst>
          </p:cNvPr>
          <p:cNvSpPr txBox="1"/>
          <p:nvPr/>
        </p:nvSpPr>
        <p:spPr>
          <a:xfrm>
            <a:off x="449647" y="1142333"/>
            <a:ext cx="785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88A83"/>
                </a:solidFill>
                <a:latin typeface="Arial Narrow" panose="020B0604020202020204" pitchFamily="34" charset="0"/>
                <a:ea typeface="Noto Serif" panose="02020600060500020200" pitchFamily="18" charset="0"/>
                <a:cs typeface="Arial Narrow" panose="020B0604020202020204" pitchFamily="34" charset="0"/>
              </a:rPr>
              <a:t>ETS üst limitine karar vermek</a:t>
            </a:r>
            <a:endParaRPr lang="en-US" sz="2400" dirty="0">
              <a:solidFill>
                <a:srgbClr val="488A83"/>
              </a:solidFill>
              <a:latin typeface="Arial Narrow" panose="020B0604020202020204" pitchFamily="34" charset="0"/>
              <a:ea typeface="Noto Serif" panose="02020600060500020200" pitchFamily="18" charset="0"/>
              <a:cs typeface="Arial Narrow" panose="020B0604020202020204" pitchFamily="34" charset="0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F5630182-9D64-9EA9-8309-B8B127F6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23546"/>
              </p:ext>
            </p:extLst>
          </p:nvPr>
        </p:nvGraphicFramePr>
        <p:xfrm>
          <a:off x="449647" y="1944874"/>
          <a:ext cx="7587448" cy="3963507"/>
        </p:xfrm>
        <a:graphic>
          <a:graphicData uri="http://schemas.openxmlformats.org/drawingml/2006/table">
            <a:tbl>
              <a:tblPr firstRow="1" bandRow="1"/>
              <a:tblGrid>
                <a:gridCol w="7587448">
                  <a:extLst>
                    <a:ext uri="{9D8B030D-6E8A-4147-A177-3AD203B41FA5}">
                      <a16:colId xmlns:a16="http://schemas.microsoft.com/office/drawing/2014/main" val="842630533"/>
                    </a:ext>
                  </a:extLst>
                </a:gridCol>
              </a:tblGrid>
              <a:tr h="51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Uzun vadeli azaltım hedefleri</a:t>
                      </a: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66383"/>
                  </a:ext>
                </a:extLst>
              </a:tr>
              <a:tr h="51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Güncellenen Ulusal Katkı Beyanımız: Referans senaryodan %41’lik azaltım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01243"/>
                  </a:ext>
                </a:extLst>
              </a:tr>
              <a:tr h="57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Sektörel </a:t>
                      </a:r>
                      <a:r>
                        <a:rPr lang="tr-TR" sz="20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Azaltım</a:t>
                      </a: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Olanakları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546844"/>
                  </a:ext>
                </a:extLst>
              </a:tr>
              <a:tr h="370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MACC çalışmaları: Sektörel azaltım olanaklarını değerlendirmek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82493"/>
                  </a:ext>
                </a:extLst>
              </a:tr>
              <a:tr h="51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Politika etkileşimleri</a:t>
                      </a:r>
                    </a:p>
                    <a:p>
                      <a:endParaRPr lang="tr-TR" sz="20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057717"/>
                  </a:ext>
                </a:extLst>
              </a:tr>
              <a:tr h="518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Kapsamlı değerlendirme: Enerji güvenliği, büyüme, istihdam vb.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95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6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06C"/>
      </a:accent1>
      <a:accent2>
        <a:srgbClr val="000000"/>
      </a:accent2>
      <a:accent3>
        <a:srgbClr val="F6F6F6"/>
      </a:accent3>
      <a:accent4>
        <a:srgbClr val="0DAB52"/>
      </a:accent4>
      <a:accent5>
        <a:srgbClr val="004C4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06C"/>
      </a:accent1>
      <a:accent2>
        <a:srgbClr val="000000"/>
      </a:accent2>
      <a:accent3>
        <a:srgbClr val="F6F6F6"/>
      </a:accent3>
      <a:accent4>
        <a:srgbClr val="0DAB52"/>
      </a:accent4>
      <a:accent5>
        <a:srgbClr val="004C4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939</Words>
  <Application>Microsoft Office PowerPoint</Application>
  <PresentationFormat>Geniş ekran</PresentationFormat>
  <Paragraphs>205</Paragraphs>
  <Slides>20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20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Montserrat</vt:lpstr>
      <vt:lpstr>Noto Serif</vt:lpstr>
      <vt:lpstr>Poppins</vt:lpstr>
      <vt:lpstr>Roboto</vt:lpstr>
      <vt:lpstr>Wingdings</vt:lpstr>
      <vt:lpstr>Office Theme</vt:lpstr>
      <vt:lpstr>1_Office Theme</vt:lpstr>
      <vt:lpstr>2_Office Theme</vt:lpstr>
      <vt:lpstr>Emisyon Ticaret Sistemine Yönelik Güncel Çalışmalar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ETS Kapsam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zaloglu kemal</dc:creator>
  <cp:lastModifiedBy>Uğur Gürel</cp:lastModifiedBy>
  <cp:revision>102</cp:revision>
  <dcterms:created xsi:type="dcterms:W3CDTF">2023-02-07T07:20:53Z</dcterms:created>
  <dcterms:modified xsi:type="dcterms:W3CDTF">2023-07-20T14:34:53Z</dcterms:modified>
</cp:coreProperties>
</file>